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2"/>
  </p:sldMasterIdLst>
  <p:notesMasterIdLst>
    <p:notesMasterId r:id="rId87"/>
  </p:notesMasterIdLst>
  <p:handoutMasterIdLst>
    <p:handoutMasterId r:id="rId88"/>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40" r:id="rId43"/>
    <p:sldId id="341"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42" r:id="rId59"/>
    <p:sldId id="34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8" autoAdjust="0"/>
    <p:restoredTop sz="94451" autoAdjust="0"/>
  </p:normalViewPr>
  <p:slideViewPr>
    <p:cSldViewPr>
      <p:cViewPr varScale="1">
        <p:scale>
          <a:sx n="72" d="100"/>
          <a:sy n="72" d="100"/>
        </p:scale>
        <p:origin x="552"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ransition spd="slow">
    <p:wheel spokes="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ransition spd="slow">
    <p:wheel spokes="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transition spd="slow">
    <p:wheel spokes="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ransition spd="slow">
    <p:wheel spokes="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ransition spd="slow">
    <p:wheel spokes="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ransition spd="slow">
    <p:wheel spokes="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ransition spd="slow">
    <p:wheel spokes="1"/>
  </p:transition>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tools.ietf.org/html/rfc3513" TargetMode="External"/><Relationship Id="rId2" Type="http://schemas.openxmlformats.org/officeDocument/2006/relationships/hyperlink" Target="http://en.wikipedia.org/wiki/IPv6_addres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en.wikipedia.org/wiki/Game_ri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office.microsoft.com/bg-bg/onenote/" TargetMode="External"/><Relationship Id="rId2" Type="http://schemas.openxmlformats.org/officeDocument/2006/relationships/hyperlink" Target="http://www.evernote.com/" TargetMode="External"/><Relationship Id="rId1" Type="http://schemas.openxmlformats.org/officeDocument/2006/relationships/slideLayout" Target="../slideLayouts/slideLayout2.xml"/><Relationship Id="rId6" Type="http://schemas.openxmlformats.org/officeDocument/2006/relationships/hyperlink" Target="https://www.sugarsync.com/" TargetMode="External"/><Relationship Id="rId5" Type="http://schemas.openxmlformats.org/officeDocument/2006/relationships/hyperlink" Target="https://drive.google.com/keep" TargetMode="External"/><Relationship Id="rId4" Type="http://schemas.openxmlformats.org/officeDocument/2006/relationships/hyperlink" Target="http://simplenote.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Chroma_subsampling" TargetMode="External"/><Relationship Id="rId2" Type="http://schemas.openxmlformats.org/officeDocument/2006/relationships/hyperlink" Target="http://en.wikipedia.org/wiki/Image_compression#Lossy_and_lossless_compression" TargetMode="External"/><Relationship Id="rId1" Type="http://schemas.openxmlformats.org/officeDocument/2006/relationships/slideLayout" Target="../slideLayouts/slideLayout2.xml"/><Relationship Id="rId4" Type="http://schemas.openxmlformats.org/officeDocument/2006/relationships/hyperlink" Target="http://en.wikipedia.org/wiki/Portable_Network_Graphic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ustomXml" Target="../../customXml/item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Data_manipulation_language" TargetMode="External"/><Relationship Id="rId2" Type="http://schemas.openxmlformats.org/officeDocument/2006/relationships/hyperlink" Target="http://en.wikipedia.org/wiki/SQL" TargetMode="External"/><Relationship Id="rId1" Type="http://schemas.openxmlformats.org/officeDocument/2006/relationships/slideLayout" Target="../slideLayouts/slideLayout2.xml"/><Relationship Id="rId4" Type="http://schemas.openxmlformats.org/officeDocument/2006/relationships/hyperlink" Target="http://en.wikipedia.org/wiki/Update_(SQ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1keydata.com/datawarehousing/data-warehouse-definition.html" TargetMode="External"/><Relationship Id="rId2" Type="http://schemas.openxmlformats.org/officeDocument/2006/relationships/hyperlink" Target="http://en.wikipedia.org/wiki/Data_warehous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Chipse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en.wikipedia.org/wiki/Digital_signature" TargetMode="External"/><Relationship Id="rId2" Type="http://schemas.openxmlformats.org/officeDocument/2006/relationships/hyperlink" Target="http://upload.wikimedia.org/wikipedia/commons/0/0f/Digital_signature_schema.gif" TargetMode="External"/><Relationship Id="rId1" Type="http://schemas.openxmlformats.org/officeDocument/2006/relationships/slideLayout" Target="../slideLayouts/slideLayout2.xml"/><Relationship Id="rId5" Type="http://schemas.openxmlformats.org/officeDocument/2006/relationships/hyperlink" Target="http://en.wikipedia.org/wiki/Hash_function" TargetMode="External"/><Relationship Id="rId4" Type="http://schemas.openxmlformats.org/officeDocument/2006/relationships/hyperlink" Target="http://en.wikipedia.org/wiki/Public-key_cryptograph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en.wikipedia.org/wiki/List_of_Adobe_software" TargetMode="External"/><Relationship Id="rId2" Type="http://schemas.openxmlformats.org/officeDocument/2006/relationships/hyperlink" Target="http://www.adobe.com/bg/products/presenter/faq.html" TargetMode="External"/><Relationship Id="rId1" Type="http://schemas.openxmlformats.org/officeDocument/2006/relationships/slideLayout" Target="../slideLayouts/slideLayout2.xml"/><Relationship Id="rId6" Type="http://schemas.openxmlformats.org/officeDocument/2006/relationships/hyperlink" Target="http://en.wikipedia.org/wiki/Adobe_Premiere_Pro" TargetMode="External"/><Relationship Id="rId5" Type="http://schemas.openxmlformats.org/officeDocument/2006/relationships/hyperlink" Target="http://en.wikipedia.org/wiki/Adobe_FrameMaker" TargetMode="External"/><Relationship Id="rId4" Type="http://schemas.openxmlformats.org/officeDocument/2006/relationships/hyperlink" Target="http://en.wikipedia.org/wiki/Adobe_InDesign"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Comparison_of_video_codecs" TargetMode="External"/><Relationship Id="rId2" Type="http://schemas.openxmlformats.org/officeDocument/2006/relationships/hyperlink" Target="http://en.wikipedia.org/wiki/Blu-ray_Disc#Codec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Router_(computing)" TargetMode="External"/><Relationship Id="rId2" Type="http://schemas.openxmlformats.org/officeDocument/2006/relationships/hyperlink" Target="http://support.microsoft.com/kb/103884" TargetMode="External"/><Relationship Id="rId1" Type="http://schemas.openxmlformats.org/officeDocument/2006/relationships/slideLayout" Target="../slideLayouts/slideLayout2.xml"/><Relationship Id="rId6" Type="http://schemas.openxmlformats.org/officeDocument/2006/relationships/hyperlink" Target="http://en.wikipedia.org/wiki/Firewall_(computing)" TargetMode="External"/><Relationship Id="rId5" Type="http://schemas.openxmlformats.org/officeDocument/2006/relationships/hyperlink" Target="http://en.wikipedia.org/wiki/Ethernet_hub" TargetMode="External"/><Relationship Id="rId4" Type="http://schemas.openxmlformats.org/officeDocument/2006/relationships/hyperlink" Target="http://en.wikipedia.org/wiki/Network_switch"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en.wikipedia.org/wiki/ISD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bg.wikipedia.org/wiki/SMTP"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wisegeek.org/what-is-a-web-crawler.htm" TargetMode="External"/><Relationship Id="rId2" Type="http://schemas.openxmlformats.org/officeDocument/2006/relationships/hyperlink" Target="http://en.wikipedia.org/wiki/Web_crawler"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en.wikipedia.org/wiki/Web_banner" TargetMode="External"/><Relationship Id="rId2" Type="http://schemas.openxmlformats.org/officeDocument/2006/relationships/hyperlink" Target="http://bg.wikipedia.org/wiki/%D0%A3%D0%B5%D0%B1_%D0%B1%D0%B0%D0%BD%D0%B5%D1%8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en.wikipedia.org/wiki/JavaScript"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n.wikipedia.org/wiki/Application_software#Application_software_classifica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smtClean="0"/>
              <a:t>Training information technology test</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en-US" dirty="0" smtClean="0"/>
              <a:t>Test on preparation for it the Olympics (NOIT)</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228600" y="5029200"/>
            <a:ext cx="3484608" cy="523220"/>
          </a:xfrm>
        </p:spPr>
        <p:txBody>
          <a:bodyPr/>
          <a:lstStyle/>
          <a:p>
            <a:r>
              <a:rPr lang="en-US" sz="2800" dirty="0" smtClean="0"/>
              <a:t>Team “Tomas Hardy”</a:t>
            </a:r>
            <a:endParaRPr lang="en-US" sz="2800" dirty="0"/>
          </a:p>
        </p:txBody>
      </p:sp>
    </p:spTree>
    <p:extLst>
      <p:ext uri="{BB962C8B-B14F-4D97-AF65-F5344CB8AC3E}">
        <p14:creationId xmlns:p14="http://schemas.microsoft.com/office/powerpoint/2010/main" val="1160230455"/>
      </p:ext>
    </p:extLst>
  </p:cSld>
  <p:clrMapOvr>
    <a:masterClrMapping/>
  </p:clrMapOvr>
  <p:transition spd="slow">
    <p:wheel spokes="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en-US" dirty="0" smtClean="0"/>
              <a:t>Work with computer systems and programs</a:t>
            </a:r>
            <a:endParaRPr lang="en-US" dirty="0"/>
          </a:p>
        </p:txBody>
      </p:sp>
      <p:sp>
        <p:nvSpPr>
          <p:cNvPr id="3" name="Subtitle 2"/>
          <p:cNvSpPr>
            <a:spLocks noGrp="1"/>
          </p:cNvSpPr>
          <p:nvPr>
            <p:ph type="subTitle" idx="1"/>
          </p:nvPr>
        </p:nvSpPr>
        <p:spPr>
          <a:xfrm>
            <a:off x="609600" y="2761174"/>
            <a:ext cx="7924800" cy="569120"/>
          </a:xfrm>
        </p:spPr>
        <p:txBody>
          <a:bodyPr/>
          <a:lstStyle/>
          <a:p>
            <a:r>
              <a:rPr lang="en-US" dirty="0" smtClean="0"/>
              <a:t>Installation, use, maintenance, ...</a:t>
            </a:r>
            <a:endParaRPr lang="en-US" dirty="0"/>
          </a:p>
        </p:txBody>
      </p:sp>
      <p:pic>
        <p:nvPicPr>
          <p:cNvPr id="8194"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ransition spd="slow">
    <p:wheel spokes="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800" dirty="0" smtClean="0"/>
              <a:t>Work with computer programs</a:t>
            </a:r>
            <a:endParaRPr lang="en-US" sz="3800"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Rules for working with computer systems and programs.</a:t>
            </a:r>
            <a:endParaRPr lang="bg-BG" dirty="0" smtClean="0"/>
          </a:p>
          <a:p>
            <a:pPr lvl="2"/>
            <a:r>
              <a:rPr lang="en-US" dirty="0" smtClean="0"/>
              <a:t>Starting and stopping.</a:t>
            </a:r>
            <a:endParaRPr lang="bg-BG" dirty="0" smtClean="0"/>
          </a:p>
          <a:p>
            <a:pPr lvl="2"/>
            <a:r>
              <a:rPr lang="en-US" dirty="0" smtClean="0"/>
              <a:t>Diagnosis.</a:t>
            </a:r>
            <a:endParaRPr lang="bg-BG" dirty="0" smtClean="0"/>
          </a:p>
          <a:p>
            <a:pPr lvl="2"/>
            <a:r>
              <a:rPr lang="en-US" dirty="0" smtClean="0"/>
              <a:t>Detection of problems.</a:t>
            </a:r>
            <a:endParaRPr lang="bg-BG" dirty="0" smtClean="0"/>
          </a:p>
          <a:p>
            <a:pPr lvl="2"/>
            <a:r>
              <a:rPr lang="en-US" dirty="0" smtClean="0"/>
              <a:t>Maintaining.</a:t>
            </a:r>
            <a:endParaRPr lang="bg-BG" dirty="0" smtClean="0"/>
          </a:p>
          <a:p>
            <a:pPr lvl="2"/>
            <a:r>
              <a:rPr lang="en-US" dirty="0" smtClean="0"/>
              <a:t>Testing.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1480126930"/>
      </p:ext>
    </p:extLst>
  </p:cSld>
  <p:clrMapOvr>
    <a:masterClrMapping/>
  </p:clrMapOvr>
  <p:transition spd="slow">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dirty="0" smtClean="0">
              <a:effectLst/>
            </a:endParaRPr>
          </a:p>
          <a:p>
            <a:r>
              <a:rPr lang="bg-BG" dirty="0" smtClean="0">
                <a:effectLst/>
              </a:rPr>
              <a:t>DiskPart.exe </a:t>
            </a:r>
            <a:r>
              <a:rPr lang="en-US" dirty="0" smtClean="0">
                <a:effectLst/>
              </a:rPr>
              <a:t>in</a:t>
            </a:r>
            <a:r>
              <a:rPr lang="bg-BG" dirty="0" smtClean="0">
                <a:effectLst/>
              </a:rPr>
              <a:t> Windows</a:t>
            </a:r>
            <a:endParaRPr lang="en-US" sz="2400" dirty="0" smtClean="0">
              <a:effectLst/>
            </a:endParaRPr>
          </a:p>
          <a:p>
            <a:pPr marL="871538" lvl="1" indent="-514350">
              <a:buFont typeface="+mj-lt"/>
              <a:buAutoNum type="alphaLcParenR"/>
            </a:pPr>
            <a:r>
              <a:rPr lang="en-US" sz="2400" dirty="0" smtClean="0">
                <a:effectLst/>
              </a:rPr>
              <a:t>I</a:t>
            </a:r>
            <a:r>
              <a:rPr lang="bg-BG" sz="2400" dirty="0" smtClean="0">
                <a:effectLst/>
              </a:rPr>
              <a:t>s a text-mode command interpreter</a:t>
            </a:r>
          </a:p>
          <a:p>
            <a:pPr marL="871538" lvl="1" indent="-514350">
              <a:buFont typeface="+mj-lt"/>
              <a:buAutoNum type="alphaLcParenR"/>
            </a:pPr>
            <a:r>
              <a:rPr lang="en-US" sz="2400" dirty="0" smtClean="0">
                <a:effectLst/>
              </a:rPr>
              <a:t>E</a:t>
            </a:r>
            <a:r>
              <a:rPr lang="bg-BG" sz="2400" dirty="0" smtClean="0">
                <a:effectLst/>
              </a:rPr>
              <a:t>nable</a:t>
            </a:r>
            <a:r>
              <a:rPr lang="en-US" sz="2400" dirty="0" smtClean="0">
                <a:effectLst/>
              </a:rPr>
              <a:t>s</a:t>
            </a:r>
            <a:r>
              <a:rPr lang="bg-BG" sz="2400" dirty="0" smtClean="0">
                <a:effectLst/>
              </a:rPr>
              <a:t> </a:t>
            </a:r>
            <a:r>
              <a:rPr lang="bg-BG" sz="2400" dirty="0">
                <a:effectLst/>
              </a:rPr>
              <a:t>management objects (disks, partitions, or </a:t>
            </a:r>
            <a:r>
              <a:rPr lang="bg-BG" sz="2400" dirty="0" smtClean="0">
                <a:effectLst/>
              </a:rPr>
              <a:t>volumes)</a:t>
            </a:r>
            <a:endParaRPr lang="bg-BG" sz="2400" dirty="0">
              <a:effectLst/>
            </a:endParaRPr>
          </a:p>
          <a:p>
            <a:pPr marL="871538" lvl="1" indent="-514350">
              <a:buFont typeface="+mj-lt"/>
              <a:buAutoNum type="alphaLcParenR"/>
            </a:pPr>
            <a:r>
              <a:rPr lang="en-US" sz="2400" dirty="0" smtClean="0">
                <a:effectLst/>
              </a:rPr>
              <a:t>U</a:t>
            </a:r>
            <a:r>
              <a:rPr lang="bg-BG" sz="2400" dirty="0" smtClean="0">
                <a:effectLst/>
              </a:rPr>
              <a:t>se</a:t>
            </a:r>
            <a:r>
              <a:rPr lang="en-US" sz="2400" dirty="0" smtClean="0">
                <a:effectLst/>
              </a:rPr>
              <a:t>s</a:t>
            </a:r>
            <a:r>
              <a:rPr lang="bg-BG" sz="2400" dirty="0" smtClean="0">
                <a:effectLst/>
              </a:rPr>
              <a:t> scripts</a:t>
            </a:r>
            <a:endParaRPr lang="bg-BG" sz="2400" dirty="0">
              <a:effectLst/>
            </a:endParaRPr>
          </a:p>
          <a:p>
            <a:pPr marL="871538" lvl="1" indent="-514350">
              <a:buFont typeface="+mj-lt"/>
              <a:buAutoNum type="alphaLcParenR"/>
            </a:pPr>
            <a:r>
              <a:rPr lang="en-US" sz="2400" dirty="0" smtClean="0">
                <a:effectLst/>
              </a:rPr>
              <a:t>U</a:t>
            </a:r>
            <a:r>
              <a:rPr lang="bg-BG" sz="2400" dirty="0" smtClean="0">
                <a:effectLst/>
              </a:rPr>
              <a:t>se</a:t>
            </a:r>
            <a:r>
              <a:rPr lang="en-US" sz="2400" dirty="0" smtClean="0">
                <a:effectLst/>
              </a:rPr>
              <a:t>s</a:t>
            </a:r>
            <a:r>
              <a:rPr lang="bg-BG" sz="2400" dirty="0" smtClean="0">
                <a:effectLst/>
              </a:rPr>
              <a:t> </a:t>
            </a:r>
            <a:r>
              <a:rPr lang="bg-BG" sz="2400" dirty="0">
                <a:effectLst/>
              </a:rPr>
              <a:t>direct input from a command </a:t>
            </a:r>
            <a:r>
              <a:rPr lang="bg-BG" sz="2400" dirty="0" smtClean="0">
                <a:effectLst/>
              </a:rPr>
              <a:t>prompt</a:t>
            </a:r>
          </a:p>
          <a:p>
            <a:pPr marL="871538" lvl="1" indent="-514350">
              <a:buFont typeface="+mj-lt"/>
              <a:buAutoNum type="alphaLcParenR"/>
            </a:pPr>
            <a:r>
              <a:rPr lang="bg-BG" sz="2400" dirty="0">
                <a:effectLst/>
              </a:rPr>
              <a:t> </a:t>
            </a:r>
            <a:r>
              <a:rPr lang="en-US" sz="2400" dirty="0" smtClean="0">
                <a:effectLst/>
              </a:rPr>
              <a:t>All of the above</a:t>
            </a:r>
            <a:endParaRPr lang="bg-BG" sz="2400" dirty="0">
              <a:effectLst/>
            </a:endParaRPr>
          </a:p>
          <a:p>
            <a:pPr marL="357188" lvl="1" indent="0">
              <a:buNone/>
            </a:pPr>
            <a:endParaRPr lang="bg-BG" sz="1800" dirty="0">
              <a:effectLst/>
            </a:endParaRPr>
          </a:p>
          <a:p>
            <a:pPr marL="871538" lvl="1" indent="-514350">
              <a:buFont typeface="+mj-lt"/>
              <a:buAutoNum type="alphaLcParenR"/>
            </a:pPr>
            <a:endParaRPr lang="bg-BG" sz="1800" dirty="0">
              <a:effectLst/>
            </a:endParaRPr>
          </a:p>
          <a:p>
            <a:pPr marL="871538" lvl="1" indent="-514350">
              <a:buFont typeface="+mj-lt"/>
              <a:buAutoNum type="alphaLcParenR"/>
            </a:pPr>
            <a:endParaRPr lang="en-US" sz="1800" dirty="0" smtClean="0"/>
          </a:p>
          <a:p>
            <a:pPr marL="357188" lvl="1" indent="0">
              <a:buNone/>
            </a:pPr>
            <a:r>
              <a:rPr lang="bg-BG" sz="1800" dirty="0"/>
              <a:t> </a:t>
            </a:r>
            <a:r>
              <a:rPr lang="bg-BG" sz="1800" dirty="0" smtClean="0"/>
              <a:t> </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381000" y="4724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000" dirty="0" smtClean="0"/>
          </a:p>
          <a:p>
            <a:r>
              <a:rPr lang="en-US" dirty="0" smtClean="0"/>
              <a:t>Information</a:t>
            </a:r>
            <a:r>
              <a:rPr lang="bg-BG" dirty="0" smtClean="0"/>
              <a:t>:</a:t>
            </a:r>
            <a:r>
              <a:rPr lang="en-US" sz="2400" dirty="0"/>
              <a:t/>
            </a:r>
            <a:br>
              <a:rPr lang="en-US" sz="2400" dirty="0"/>
            </a:br>
            <a:r>
              <a:rPr lang="en-US" sz="2400" dirty="0" smtClean="0"/>
              <a:t>Diskpart.exe is a text-only interpreter command which allows the management of objects (disks, partitions, or volumes) by using scripts or direct input from a command prompt</a:t>
            </a:r>
            <a:r>
              <a:rPr lang="bg-BG" sz="2400" dirty="0" smtClean="0"/>
              <a:t>. </a:t>
            </a:r>
            <a:r>
              <a:rPr lang="bg-BG" sz="2400" dirty="0"/>
              <a:t> </a:t>
            </a:r>
          </a:p>
          <a:p>
            <a:r>
              <a:rPr lang="bg-BG" sz="2400" dirty="0"/>
              <a:t>Source: </a:t>
            </a:r>
            <a:endParaRPr lang="en-US" sz="2400" dirty="0" smtClean="0"/>
          </a:p>
          <a:p>
            <a:pPr lvl="1"/>
            <a:r>
              <a:rPr lang="bg-BG" sz="2400" dirty="0" smtClean="0">
                <a:solidFill>
                  <a:schemeClr val="tx1">
                    <a:lumMod val="50000"/>
                  </a:schemeClr>
                </a:solidFill>
              </a:rPr>
              <a:t>http</a:t>
            </a:r>
            <a:r>
              <a:rPr lang="bg-BG" sz="2400" dirty="0">
                <a:solidFill>
                  <a:schemeClr val="tx1">
                    <a:lumMod val="50000"/>
                  </a:schemeClr>
                </a:solidFill>
              </a:rPr>
              <a:t>://technet.microsoft.com/en-us/library/bb490893.aspx</a:t>
            </a:r>
          </a:p>
          <a:p>
            <a:endParaRPr lang="en-US" sz="20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346231776"/>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en-US" dirty="0" smtClean="0"/>
              <a:t>Data and notations</a:t>
            </a:r>
            <a:endParaRPr lang="en-US" dirty="0"/>
          </a:p>
        </p:txBody>
      </p:sp>
      <p:sp>
        <p:nvSpPr>
          <p:cNvPr id="3" name="Subtitle 2"/>
          <p:cNvSpPr>
            <a:spLocks noGrp="1"/>
          </p:cNvSpPr>
          <p:nvPr>
            <p:ph type="subTitle" idx="1"/>
          </p:nvPr>
        </p:nvSpPr>
        <p:spPr>
          <a:xfrm>
            <a:off x="1219200" y="5445920"/>
            <a:ext cx="6705600" cy="954880"/>
          </a:xfrm>
        </p:spPr>
        <p:txBody>
          <a:bodyPr/>
          <a:lstStyle/>
          <a:p>
            <a:r>
              <a:rPr lang="en-US" dirty="0" smtClean="0"/>
              <a:t>Channels for data transmission, units of measurement, work with notations</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en-US" sz="3600" dirty="0" smtClean="0"/>
              <a:t>Data transfer. Notations</a:t>
            </a:r>
            <a:endParaRPr lang="en-US" sz="3600"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IT funds for data (different approaches and methods, physical media and channels for transmission, advantages and disadvantages).</a:t>
            </a:r>
            <a:endParaRPr lang="bg-BG" dirty="0" smtClean="0"/>
          </a:p>
          <a:p>
            <a:pPr lvl="1"/>
            <a:r>
              <a:rPr lang="en-US" dirty="0" smtClean="0"/>
              <a:t>Basic units of information.</a:t>
            </a:r>
            <a:endParaRPr lang="bg-BG" dirty="0" smtClean="0"/>
          </a:p>
          <a:p>
            <a:pPr lvl="1"/>
            <a:r>
              <a:rPr lang="en-US" dirty="0" smtClean="0"/>
              <a:t>Basics of binary calculations.</a:t>
            </a:r>
            <a:endParaRPr lang="bg-BG" dirty="0" smtClean="0"/>
          </a:p>
          <a:p>
            <a:pPr lvl="1"/>
            <a:r>
              <a:rPr lang="en-US" dirty="0" smtClean="0"/>
              <a:t>Calculations in different notations.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776718555"/>
      </p:ext>
    </p:extLst>
  </p:cSld>
  <p:clrMapOvr>
    <a:masterClrMapping/>
  </p:clrMapOvr>
  <p:transition spd="slow">
    <p:wheel spokes="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839200" cy="5638800"/>
          </a:xfrm>
        </p:spPr>
        <p:txBody>
          <a:bodyPr/>
          <a:lstStyle/>
          <a:p>
            <a:pPr marL="0" indent="0">
              <a:buNone/>
            </a:pPr>
            <a:r>
              <a:rPr lang="en-US" dirty="0" smtClean="0">
                <a:effectLst/>
              </a:rPr>
              <a:t>You have the following </a:t>
            </a:r>
            <a:r>
              <a:rPr lang="en-GB" dirty="0" smtClean="0">
                <a:effectLst/>
              </a:rPr>
              <a:t>IPv6 </a:t>
            </a:r>
            <a:r>
              <a:rPr lang="en-GB" dirty="0">
                <a:effectLst/>
              </a:rPr>
              <a:t>address  </a:t>
            </a:r>
            <a:r>
              <a:rPr lang="bg-BG" dirty="0" smtClean="0">
                <a:effectLst/>
              </a:rPr>
              <a:t>2001:0dh8:85a3:0000:0000:8a2e:0370:7334</a:t>
            </a:r>
            <a:r>
              <a:rPr lang="en-GB" b="0" dirty="0" smtClean="0">
                <a:effectLst/>
                <a:latin typeface="Arial" panose="020B0604020202020204" pitchFamily="34" charset="0"/>
                <a:cs typeface="Arial" panose="020B0604020202020204" pitchFamily="34" charset="0"/>
              </a:rPr>
              <a:t>.</a:t>
            </a:r>
            <a:endParaRPr lang="en-GB" b="0" dirty="0">
              <a:effectLst/>
              <a:latin typeface="Arial" panose="020B0604020202020204" pitchFamily="34" charset="0"/>
              <a:cs typeface="Arial" panose="020B0604020202020204" pitchFamily="34" charset="0"/>
            </a:endParaRPr>
          </a:p>
          <a:p>
            <a:pPr marL="0" indent="0">
              <a:buNone/>
            </a:pPr>
            <a:r>
              <a:rPr lang="en-GB" dirty="0">
                <a:effectLst/>
              </a:rPr>
              <a:t>C</a:t>
            </a:r>
            <a:r>
              <a:rPr lang="en-GB" dirty="0" smtClean="0">
                <a:effectLst/>
              </a:rPr>
              <a:t>hoose </a:t>
            </a:r>
            <a:r>
              <a:rPr lang="en-GB" dirty="0">
                <a:effectLst/>
              </a:rPr>
              <a:t>it’s appropriate compact representation</a:t>
            </a:r>
            <a:r>
              <a:rPr lang="en-GB" dirty="0" smtClean="0">
                <a:effectLst/>
              </a:rPr>
              <a:t>:</a:t>
            </a:r>
            <a:endParaRPr lang="en-US" dirty="0" smtClean="0"/>
          </a:p>
          <a:p>
            <a:pPr marL="871538" lvl="1" indent="-514350">
              <a:buFont typeface="+mj-lt"/>
              <a:buAutoNum type="alphaLcParenR"/>
            </a:pPr>
            <a:r>
              <a:rPr lang="en-GB" sz="2400" dirty="0">
                <a:effectLst/>
                <a:latin typeface="Arial" panose="020B0604020202020204" pitchFamily="34" charset="0"/>
                <a:cs typeface="Arial" panose="020B0604020202020204" pitchFamily="34" charset="0"/>
              </a:rPr>
              <a:t>2001:0dh8:85a3::</a:t>
            </a:r>
            <a:r>
              <a:rPr lang="en-GB" sz="2400" dirty="0" smtClean="0">
                <a:effectLst/>
                <a:latin typeface="Arial" panose="020B0604020202020204" pitchFamily="34" charset="0"/>
                <a:cs typeface="Arial" panose="020B0604020202020204" pitchFamily="34" charset="0"/>
              </a:rPr>
              <a:t>8a2e:0370:7344</a:t>
            </a:r>
            <a:endParaRPr lang="en-US" sz="2400" dirty="0" smtClean="0">
              <a:latin typeface="Arial" panose="020B0604020202020204" pitchFamily="34" charset="0"/>
              <a:cs typeface="Arial" panose="020B0604020202020204" pitchFamily="34" charset="0"/>
            </a:endParaRPr>
          </a:p>
          <a:p>
            <a:pPr marL="871538" lvl="1" indent="-514350">
              <a:buFont typeface="+mj-lt"/>
              <a:buAutoNum type="alphaLcParenR"/>
            </a:pPr>
            <a:r>
              <a:rPr lang="en-GB" sz="2400" dirty="0">
                <a:effectLst/>
                <a:latin typeface="Arial" panose="020B0604020202020204" pitchFamily="34" charset="0"/>
                <a:cs typeface="Arial" panose="020B0604020202020204" pitchFamily="34" charset="0"/>
              </a:rPr>
              <a:t>2001:0:85a3:0:0:8a2e:0:7344</a:t>
            </a:r>
            <a:endParaRPr lang="bg-BG" sz="2400" dirty="0">
              <a:effectLst/>
              <a:latin typeface="Arial" panose="020B0604020202020204" pitchFamily="34" charset="0"/>
              <a:cs typeface="Arial" panose="020B0604020202020204" pitchFamily="34" charset="0"/>
            </a:endParaRPr>
          </a:p>
          <a:p>
            <a:pPr marL="871538" lvl="1" indent="-514350">
              <a:buFont typeface="+mj-lt"/>
              <a:buAutoNum type="alphaLcParenR"/>
            </a:pPr>
            <a:r>
              <a:rPr lang="en-GB" sz="2400" dirty="0">
                <a:effectLst/>
                <a:latin typeface="Arial" panose="020B0604020202020204" pitchFamily="34" charset="0"/>
                <a:cs typeface="Arial" panose="020B0604020202020204" pitchFamily="34" charset="0"/>
              </a:rPr>
              <a:t>2001:dh8:85a3::</a:t>
            </a:r>
            <a:r>
              <a:rPr lang="en-GB" sz="2400" dirty="0" smtClean="0">
                <a:effectLst/>
                <a:latin typeface="Arial" panose="020B0604020202020204" pitchFamily="34" charset="0"/>
                <a:cs typeface="Arial" panose="020B0604020202020204" pitchFamily="34" charset="0"/>
              </a:rPr>
              <a:t>8a2e:370:7334</a:t>
            </a:r>
          </a:p>
          <a:p>
            <a:pPr marL="871538" lvl="1" indent="-514350">
              <a:buFont typeface="+mj-lt"/>
              <a:buAutoNum type="alphaLcParenR"/>
            </a:pPr>
            <a:r>
              <a:rPr lang="en-US" sz="2400" dirty="0">
                <a:effectLst/>
              </a:rPr>
              <a:t>No appropriate compact representation</a:t>
            </a:r>
            <a:endParaRPr lang="bg-BG" sz="2400" dirty="0">
              <a:effectLst/>
            </a:endParaRP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457200" y="4343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t>Information</a:t>
            </a:r>
            <a:r>
              <a:rPr lang="bg-BG" dirty="0" smtClean="0"/>
              <a:t>:</a:t>
            </a:r>
            <a:r>
              <a:rPr lang="en-US" sz="2400" dirty="0" smtClean="0"/>
              <a:t/>
            </a:r>
            <a:br>
              <a:rPr lang="en-US" sz="2400" dirty="0" smtClean="0"/>
            </a:br>
            <a:r>
              <a:rPr lang="en-GB" sz="2400" dirty="0" smtClean="0"/>
              <a:t>IPv6 </a:t>
            </a:r>
            <a:r>
              <a:rPr lang="en-GB" sz="2400" dirty="0"/>
              <a:t>addresses are 128bit long, </a:t>
            </a:r>
            <a:r>
              <a:rPr lang="bg-BG" sz="2400" dirty="0"/>
              <a:t>represented as eight groups of four hexadecimal digits</a:t>
            </a:r>
            <a:r>
              <a:rPr lang="en-GB" sz="2400" dirty="0"/>
              <a:t>, separated by colons </a:t>
            </a:r>
            <a:r>
              <a:rPr lang="en-GB" sz="2400" dirty="0" smtClean="0"/>
              <a:t>(:)</a:t>
            </a:r>
            <a:r>
              <a:rPr lang="bg-BG" sz="2400" dirty="0" smtClean="0"/>
              <a:t>.</a:t>
            </a:r>
            <a:r>
              <a:rPr lang="en-GB" sz="2400" dirty="0" smtClean="0"/>
              <a:t/>
            </a:r>
            <a:br>
              <a:rPr lang="en-GB" sz="2400" dirty="0" smtClean="0"/>
            </a:br>
            <a:r>
              <a:rPr lang="en-GB" sz="2400" dirty="0" smtClean="0"/>
              <a:t>Rules </a:t>
            </a:r>
            <a:r>
              <a:rPr lang="en-GB" sz="2400" dirty="0"/>
              <a:t>concerning compact representations of IPv6 addresses are described in RFC </a:t>
            </a:r>
            <a:r>
              <a:rPr lang="en-GB" sz="2400" dirty="0" smtClean="0"/>
              <a:t>3513.</a:t>
            </a:r>
          </a:p>
          <a:p>
            <a:r>
              <a:rPr lang="en-US" sz="2400" dirty="0" smtClean="0"/>
              <a:t>Source:</a:t>
            </a:r>
          </a:p>
          <a:p>
            <a:pPr lvl="1"/>
            <a:r>
              <a:rPr lang="bg-BG" sz="2400" u="sng" dirty="0" smtClean="0">
                <a:hlinkClick r:id="rId2"/>
              </a:rPr>
              <a:t>http</a:t>
            </a:r>
            <a:r>
              <a:rPr lang="bg-BG" sz="2400" u="sng" dirty="0">
                <a:hlinkClick r:id="rId2"/>
              </a:rPr>
              <a:t>://en.wikipedia.org/wiki/IPv6_address</a:t>
            </a:r>
            <a:endParaRPr lang="bg-BG" sz="2400" dirty="0"/>
          </a:p>
          <a:p>
            <a:pPr lvl="1"/>
            <a:r>
              <a:rPr lang="en-GB" sz="2400" dirty="0">
                <a:hlinkClick r:id="rId3"/>
              </a:rPr>
              <a:t>http://tools.ietf.org/html/rfc3513</a:t>
            </a:r>
            <a:endParaRPr lang="en-US" sz="2400" dirty="0" smtClean="0"/>
          </a:p>
          <a:p>
            <a:pPr lvl="1"/>
            <a:endParaRPr lang="en-US" sz="2800" dirty="0" smtClean="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278669446"/>
      </p:ext>
    </p:extLst>
  </p:cSld>
  <p:clrMapOvr>
    <a:masterClrMapping/>
  </p:clrMapOvr>
  <p:transition spd="slow">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Operating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 processes, users, user interface, file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systems</a:t>
            </a:r>
            <a:endParaRPr lang="en-US" dirty="0"/>
          </a:p>
        </p:txBody>
      </p:sp>
      <p:sp>
        <p:nvSpPr>
          <p:cNvPr id="3" name="Content Placeholder 2"/>
          <p:cNvSpPr>
            <a:spLocks noGrp="1"/>
          </p:cNvSpPr>
          <p:nvPr>
            <p:ph idx="1"/>
          </p:nvPr>
        </p:nvSpPr>
        <p:spPr>
          <a:xfrm>
            <a:off x="228600" y="990600"/>
            <a:ext cx="8686800" cy="5638800"/>
          </a:xfrm>
        </p:spPr>
        <p:txBody>
          <a:bodyPr/>
          <a:lstStyle/>
          <a:p>
            <a:r>
              <a:rPr lang="en-US" sz="3000" dirty="0" smtClean="0"/>
              <a:t>The questions from this section on the compendium shall cover the following areas</a:t>
            </a:r>
            <a:r>
              <a:rPr lang="bg-BG" sz="3000" dirty="0" smtClean="0"/>
              <a:t>:</a:t>
            </a:r>
          </a:p>
          <a:p>
            <a:pPr lvl="1"/>
            <a:r>
              <a:rPr lang="en-US" sz="2800" dirty="0" smtClean="0"/>
              <a:t>Operating systems – concepts, basic functions and tasks. User interface – concepts, types. Graphical interface – concepts, basic objects, basic operations, organization settings. File – concepts, characteristics. File system – concepts, types, logical and physical organization, basic objects and action with them. Users, processes, multitasking</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3050481402"/>
      </p:ext>
    </p:extLst>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603079"/>
            <a:ext cx="7924800" cy="569120"/>
          </a:xfrm>
        </p:spPr>
        <p:txBody>
          <a:bodyPr/>
          <a:lstStyle/>
          <a:p>
            <a:r>
              <a:rPr lang="en-US" dirty="0" smtClean="0"/>
              <a:t>Hardware questions</a:t>
            </a:r>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ransition spd="slow">
    <p:wheel spokes="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152400" y="914400"/>
            <a:ext cx="8686800" cy="5638800"/>
          </a:xfrm>
        </p:spPr>
        <p:txBody>
          <a:bodyPr/>
          <a:lstStyle/>
          <a:p>
            <a:r>
              <a:rPr lang="bg-BG" dirty="0" smtClean="0">
                <a:effectLst/>
              </a:rPr>
              <a:t> </a:t>
            </a:r>
            <a:r>
              <a:rPr lang="bg-BG" sz="2400" dirty="0">
                <a:effectLst/>
              </a:rPr>
              <a:t>Which technique was introduced because a single job could not keep both the CPU and the I/O devices </a:t>
            </a:r>
            <a:r>
              <a:rPr lang="bg-BG" sz="2400" dirty="0" smtClean="0">
                <a:effectLst/>
              </a:rPr>
              <a:t>busy?</a:t>
            </a:r>
            <a:endParaRPr lang="en-US" dirty="0" smtClean="0"/>
          </a:p>
          <a:p>
            <a:pPr marL="871538" lvl="1" indent="-514350">
              <a:buFont typeface="+mj-lt"/>
              <a:buAutoNum type="alphaLcParenR"/>
            </a:pPr>
            <a:r>
              <a:rPr lang="bg-BG" sz="2400" dirty="0" err="1" smtClean="0"/>
              <a:t>Time-sharing</a:t>
            </a:r>
            <a:endParaRPr lang="bg-BG" sz="2400" dirty="0"/>
          </a:p>
          <a:p>
            <a:pPr marL="871538" lvl="1" indent="-514350">
              <a:buFont typeface="+mj-lt"/>
              <a:buAutoNum type="alphaLcParenR"/>
            </a:pPr>
            <a:r>
              <a:rPr lang="bg-BG" sz="2400" dirty="0" err="1" smtClean="0"/>
              <a:t>SPOOLing</a:t>
            </a:r>
            <a:endParaRPr lang="bg-BG" sz="2400" dirty="0"/>
          </a:p>
          <a:p>
            <a:pPr marL="871538" lvl="1" indent="-514350">
              <a:buFont typeface="+mj-lt"/>
              <a:buAutoNum type="alphaLcParenR"/>
            </a:pPr>
            <a:r>
              <a:rPr lang="bg-BG" sz="2400" dirty="0" err="1" smtClean="0"/>
              <a:t>Preemptive</a:t>
            </a:r>
            <a:r>
              <a:rPr lang="bg-BG" sz="2400" dirty="0" smtClean="0"/>
              <a:t> </a:t>
            </a:r>
            <a:r>
              <a:rPr lang="bg-BG" sz="2400" dirty="0" err="1" smtClean="0"/>
              <a:t>scheduling</a:t>
            </a:r>
            <a:endParaRPr lang="bg-BG" sz="2400" dirty="0" smtClean="0"/>
          </a:p>
          <a:p>
            <a:pPr marL="871538" lvl="1" indent="-514350">
              <a:buFont typeface="+mj-lt"/>
              <a:buAutoNum type="alphaLcParenR"/>
            </a:pPr>
            <a:r>
              <a:rPr lang="bg-BG" sz="2400" dirty="0" err="1" smtClean="0"/>
              <a:t>Multiprogramming</a:t>
            </a:r>
            <a:endParaRPr lang="bg-BG" sz="2400" dirty="0" smtClean="0"/>
          </a:p>
          <a:p>
            <a:pPr marL="871538" lvl="1" indent="-514350">
              <a:buFont typeface="+mj-lt"/>
              <a:buAutoNum type="alphaLcParenR"/>
            </a:pPr>
            <a:r>
              <a:rPr lang="bg-BG" sz="2400" dirty="0" err="1" smtClean="0"/>
              <a:t>No</a:t>
            </a:r>
            <a:r>
              <a:rPr lang="bg-BG" sz="2400" dirty="0" smtClean="0"/>
              <a:t> </a:t>
            </a:r>
            <a:r>
              <a:rPr lang="bg-BG" sz="2400" dirty="0" err="1"/>
              <a:t>such</a:t>
            </a:r>
            <a:r>
              <a:rPr lang="bg-BG" sz="2400" dirty="0"/>
              <a:t> </a:t>
            </a:r>
            <a:r>
              <a:rPr lang="bg-BG" sz="2400" dirty="0" err="1" smtClean="0"/>
              <a:t>technique</a:t>
            </a:r>
            <a:endParaRPr lang="bg-BG" sz="2400" dirty="0"/>
          </a:p>
          <a:p>
            <a:pPr marL="871538" lvl="1" indent="-514350">
              <a:buFont typeface="+mj-lt"/>
              <a:buAutoNum type="alphaLcParenR"/>
            </a:pPr>
            <a:endParaRPr lang="bg-BG" sz="1800" dirty="0">
              <a:effectLst/>
            </a:endParaRPr>
          </a:p>
          <a:p>
            <a:pPr marL="357188" lvl="1" indent="0">
              <a:buNone/>
            </a:pPr>
            <a:endParaRPr lang="bg-BG" sz="1800" dirty="0">
              <a:effectLst/>
            </a:endParaRPr>
          </a:p>
          <a:p>
            <a:pPr marL="871538" lvl="1" indent="-514350">
              <a:buFont typeface="+mj-lt"/>
              <a:buAutoNum type="alphaLcParenR"/>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57200" y="3571603"/>
            <a:ext cx="533400" cy="5334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1800" dirty="0" smtClean="0"/>
          </a:p>
          <a:p>
            <a:r>
              <a:rPr lang="en-US" dirty="0" smtClean="0"/>
              <a:t>Information</a:t>
            </a:r>
            <a:r>
              <a:rPr lang="bg-BG" dirty="0" smtClean="0"/>
              <a:t>:</a:t>
            </a:r>
            <a:r>
              <a:rPr lang="en-US" sz="2400" dirty="0"/>
              <a:t/>
            </a:r>
            <a:br>
              <a:rPr lang="en-US" sz="2400" dirty="0"/>
            </a:br>
            <a:r>
              <a:rPr lang="bg-BG" sz="2400" dirty="0" err="1" smtClean="0"/>
              <a:t>As</a:t>
            </a:r>
            <a:r>
              <a:rPr lang="bg-BG" sz="2400" dirty="0" smtClean="0"/>
              <a:t> </a:t>
            </a:r>
            <a:r>
              <a:rPr lang="bg-BG" sz="2400" dirty="0"/>
              <a:t>multitasking greatly improved the throughput of computers, programmers started to implement applications as sets of cooperating processes (e. g., one process gathering input data, one process processing input data, one process writing out results on disk)</a:t>
            </a:r>
            <a:r>
              <a:rPr lang="en-US" sz="2400" dirty="0" smtClean="0"/>
              <a:t>.</a:t>
            </a:r>
            <a:endParaRPr lang="bg-BG" sz="2400" dirty="0"/>
          </a:p>
          <a:p>
            <a:r>
              <a:rPr lang="bg-BG" sz="2400" dirty="0"/>
              <a:t>Source: </a:t>
            </a:r>
            <a:endParaRPr lang="en-US" sz="2400" dirty="0" smtClean="0"/>
          </a:p>
          <a:p>
            <a:pPr lvl="1"/>
            <a:r>
              <a:rPr lang="bg-BG" sz="2400" dirty="0" smtClean="0">
                <a:solidFill>
                  <a:schemeClr val="tx1">
                    <a:lumMod val="50000"/>
                  </a:schemeClr>
                </a:solidFill>
              </a:rPr>
              <a:t>http</a:t>
            </a:r>
            <a:r>
              <a:rPr lang="bg-BG" sz="2400" dirty="0">
                <a:solidFill>
                  <a:schemeClr val="tx1">
                    <a:lumMod val="50000"/>
                  </a:schemeClr>
                </a:solidFill>
              </a:rPr>
              <a:t>://en.wikipedia.org/wiki/Computer_multitasking</a:t>
            </a:r>
          </a:p>
          <a:p>
            <a:pPr lvl="1"/>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568135997"/>
      </p:ext>
    </p:extLst>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3" name="Subtitle 2"/>
          <p:cNvSpPr>
            <a:spLocks noGrp="1"/>
          </p:cNvSpPr>
          <p:nvPr>
            <p:ph type="subTitle" idx="1"/>
          </p:nvPr>
        </p:nvSpPr>
        <p:spPr>
          <a:xfrm>
            <a:off x="609600" y="5145880"/>
            <a:ext cx="7924800" cy="1026320"/>
          </a:xfrm>
        </p:spPr>
        <p:txBody>
          <a:bodyPr/>
          <a:lstStyle/>
          <a:p>
            <a:r>
              <a:rPr lang="en-US" dirty="0" smtClean="0"/>
              <a:t>Analysis, specification, design, prototype, implementation, testing, maintenance, ...</a:t>
            </a:r>
            <a:endParaRPr lang="en-US" dirty="0"/>
          </a:p>
        </p:txBody>
      </p:sp>
    </p:spTree>
    <p:extLst>
      <p:ext uri="{BB962C8B-B14F-4D97-AF65-F5344CB8AC3E}">
        <p14:creationId xmlns:p14="http://schemas.microsoft.com/office/powerpoint/2010/main" val="2482450840"/>
      </p:ext>
    </p:extLst>
  </p:cSld>
  <p:clrMapOvr>
    <a:masterClrMapping/>
  </p:clrMapOvr>
  <p:transition spd="slow">
    <p:wheel spokes="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The questions from this section on the compendium shall cover the following areas</a:t>
            </a:r>
            <a:r>
              <a:rPr lang="bg-BG" dirty="0" smtClean="0"/>
              <a:t>:</a:t>
            </a:r>
          </a:p>
          <a:p>
            <a:pPr lvl="1"/>
            <a:r>
              <a:rPr lang="en-US" dirty="0"/>
              <a:t>Main phases of the project – analysis, modeling, design, prototype, implementation, verification (testing and quality assurance), improving and perfecting, documenting, tracking. Methods for modeling. UML. Evaluation of the accuracy of the implementation of the project. Planning and project management</a:t>
            </a:r>
            <a:r>
              <a:rPr lang="ru-RU"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657866282"/>
      </p:ext>
    </p:extLst>
  </p:cSld>
  <p:clrMapOvr>
    <a:masterClrMapping/>
  </p:clrMapOvr>
  <p:transition spd="slow">
    <p:wheel spokes="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effectLst/>
              </a:rPr>
              <a:t>Whic</a:t>
            </a:r>
            <a:r>
              <a:rPr lang="en-US" dirty="0" smtClean="0">
                <a:effectLst/>
              </a:rPr>
              <a:t>h</a:t>
            </a:r>
            <a:r>
              <a:rPr lang="bg-BG" dirty="0" smtClean="0">
                <a:effectLst/>
              </a:rPr>
              <a:t> </a:t>
            </a:r>
            <a:r>
              <a:rPr lang="bg-BG" dirty="0">
                <a:effectLst/>
              </a:rPr>
              <a:t>of the following is not part of  Software Development Life Cycle </a:t>
            </a:r>
            <a:r>
              <a:rPr lang="bg-BG" dirty="0" smtClean="0">
                <a:effectLst/>
              </a:rPr>
              <a:t>phases?</a:t>
            </a:r>
            <a:br>
              <a:rPr lang="bg-BG" dirty="0" smtClean="0">
                <a:effectLst/>
              </a:rPr>
            </a:br>
            <a:r>
              <a:rPr lang="bg-BG" dirty="0">
                <a:effectLst/>
              </a:rPr>
              <a:t>(Software development life cycle model</a:t>
            </a:r>
            <a:r>
              <a:rPr lang="bg-BG" dirty="0" smtClean="0">
                <a:effectLst/>
              </a:rPr>
              <a:t>)</a:t>
            </a:r>
            <a:endParaRPr lang="en-US" dirty="0" smtClean="0"/>
          </a:p>
          <a:p>
            <a:pPr marL="871538" lvl="1" indent="-514350">
              <a:buFont typeface="+mj-lt"/>
              <a:buAutoNum type="alphaLcParenR"/>
            </a:pPr>
            <a:r>
              <a:rPr lang="bg-BG" sz="2400" dirty="0" err="1" smtClean="0"/>
              <a:t>Requirement</a:t>
            </a:r>
            <a:r>
              <a:rPr lang="bg-BG" sz="2400" dirty="0" smtClean="0"/>
              <a:t> </a:t>
            </a:r>
            <a:r>
              <a:rPr lang="bg-BG" sz="2400" dirty="0"/>
              <a:t>gathering </a:t>
            </a:r>
            <a:r>
              <a:rPr lang="bg-BG" sz="2400" dirty="0" err="1"/>
              <a:t>and</a:t>
            </a:r>
            <a:r>
              <a:rPr lang="bg-BG" sz="2400" dirty="0"/>
              <a:t> </a:t>
            </a:r>
            <a:r>
              <a:rPr lang="bg-BG" sz="2400" dirty="0" err="1" smtClean="0"/>
              <a:t>analysis</a:t>
            </a:r>
            <a:endParaRPr lang="bg-BG" sz="2400" dirty="0" smtClean="0"/>
          </a:p>
          <a:p>
            <a:pPr marL="871538" lvl="1" indent="-514350">
              <a:buFont typeface="+mj-lt"/>
              <a:buAutoNum type="alphaLcParenR"/>
            </a:pPr>
            <a:r>
              <a:rPr lang="bg-BG" sz="2400" dirty="0" err="1" smtClean="0"/>
              <a:t>Deployment</a:t>
            </a:r>
            <a:endParaRPr lang="bg-BG" sz="2400" dirty="0" smtClean="0"/>
          </a:p>
          <a:p>
            <a:pPr marL="871538" lvl="1" indent="-514350">
              <a:buFont typeface="+mj-lt"/>
              <a:buAutoNum type="alphaLcParenR"/>
            </a:pPr>
            <a:r>
              <a:rPr lang="bg-BG" sz="2400" dirty="0" err="1" smtClean="0"/>
              <a:t>Maintenanc</a:t>
            </a:r>
            <a:r>
              <a:rPr lang="en-US" sz="2400" dirty="0" smtClean="0"/>
              <a:t>e</a:t>
            </a:r>
            <a:endParaRPr lang="bg-BG" sz="2400" dirty="0" smtClean="0"/>
          </a:p>
          <a:p>
            <a:pPr marL="871538" lvl="1" indent="-514350">
              <a:buFont typeface="+mj-lt"/>
              <a:buAutoNum type="alphaLcParenR"/>
            </a:pPr>
            <a:r>
              <a:rPr lang="en-US" sz="2400" dirty="0" smtClean="0"/>
              <a:t>Design</a:t>
            </a:r>
            <a:endParaRPr lang="bg-BG" sz="2400" dirty="0" smtClean="0"/>
          </a:p>
          <a:p>
            <a:pPr marL="871538" lvl="1" indent="-514350">
              <a:buFont typeface="+mj-lt"/>
              <a:buAutoNum type="alphaLcParenR"/>
            </a:pPr>
            <a:r>
              <a:rPr lang="en-US" sz="2400" dirty="0" smtClean="0"/>
              <a:t>All of the above</a:t>
            </a:r>
            <a:endParaRPr lang="bg-BG" sz="2400" dirty="0"/>
          </a:p>
          <a:p>
            <a:pPr marL="357188" lvl="1" indent="0">
              <a:buNone/>
            </a:pPr>
            <a:endParaRPr lang="bg-BG" sz="1800" dirty="0">
              <a:effectLst/>
            </a:endParaRPr>
          </a:p>
          <a:p>
            <a:pPr marL="871538" lvl="1" indent="-514350">
              <a:buFont typeface="+mj-lt"/>
              <a:buAutoNum type="alphaLcParenR"/>
            </a:pPr>
            <a:endParaRPr lang="bg-BG" sz="1800" dirty="0">
              <a:effectLst/>
            </a:endParaRPr>
          </a:p>
          <a:p>
            <a:pPr marL="871538" lvl="1" indent="-514350">
              <a:buFont typeface="+mj-lt"/>
              <a:buAutoNum type="alphaLcParenR"/>
            </a:pPr>
            <a:endParaRPr lang="bg-BG" sz="1800" dirty="0">
              <a:effectLst/>
            </a:endParaRPr>
          </a:p>
          <a:p>
            <a:pPr marL="871538" lvl="1" indent="-514350">
              <a:buFont typeface="+mj-lt"/>
              <a:buAutoNum type="alphaLcParenR"/>
            </a:pPr>
            <a:endParaRPr lang="bg-BG" sz="1800" dirty="0">
              <a:effectLst/>
            </a:endParaRPr>
          </a:p>
          <a:p>
            <a:pPr marL="871538" lvl="1" indent="-514350">
              <a:buFont typeface="+mj-lt"/>
              <a:buAutoNum type="alphaLcParenR"/>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381000" y="4724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1800" dirty="0" smtClean="0"/>
          </a:p>
          <a:p>
            <a:r>
              <a:rPr lang="en-US" dirty="0" smtClean="0"/>
              <a:t>Information</a:t>
            </a:r>
            <a:r>
              <a:rPr lang="bg-BG" dirty="0" smtClean="0"/>
              <a:t>:</a:t>
            </a:r>
            <a:r>
              <a:rPr lang="en-US" sz="2400" dirty="0"/>
              <a:t/>
            </a:r>
            <a:br>
              <a:rPr lang="en-US" sz="2400" dirty="0"/>
            </a:br>
            <a:r>
              <a:rPr lang="en-US" sz="2400" dirty="0" smtClean="0">
                <a:effectLst/>
              </a:rPr>
              <a:t>There are six phases in the</a:t>
            </a:r>
            <a:r>
              <a:rPr lang="bg-BG" sz="2400" dirty="0" smtClean="0">
                <a:effectLst/>
              </a:rPr>
              <a:t> </a:t>
            </a:r>
            <a:r>
              <a:rPr lang="bg-BG" sz="2400" dirty="0">
                <a:effectLst/>
              </a:rPr>
              <a:t>Software development life </a:t>
            </a:r>
            <a:r>
              <a:rPr lang="bg-BG" sz="2400" dirty="0" err="1">
                <a:effectLst/>
              </a:rPr>
              <a:t>cycle</a:t>
            </a:r>
            <a:r>
              <a:rPr lang="bg-BG" sz="2400" dirty="0">
                <a:effectLst/>
              </a:rPr>
              <a:t> </a:t>
            </a:r>
            <a:r>
              <a:rPr lang="bg-BG" sz="2400" dirty="0" err="1" smtClean="0">
                <a:effectLst/>
              </a:rPr>
              <a:t>model</a:t>
            </a:r>
            <a:r>
              <a:rPr lang="bg-BG" sz="2400" dirty="0" smtClean="0">
                <a:effectLst/>
              </a:rPr>
              <a:t>:</a:t>
            </a:r>
            <a:r>
              <a:rPr lang="en-US" sz="2400" dirty="0">
                <a:effectLst/>
              </a:rPr>
              <a:t/>
            </a:r>
            <a:br>
              <a:rPr lang="en-US" sz="2400" dirty="0">
                <a:effectLst/>
              </a:rPr>
            </a:br>
            <a:r>
              <a:rPr lang="bg-BG" sz="2400" dirty="0" smtClean="0">
                <a:effectLst/>
              </a:rPr>
              <a:t>1 </a:t>
            </a:r>
            <a:r>
              <a:rPr lang="bg-BG" sz="2400" dirty="0">
                <a:effectLst/>
              </a:rPr>
              <a:t>- Requirement gathering and </a:t>
            </a:r>
            <a:r>
              <a:rPr lang="bg-BG" sz="2400" dirty="0" err="1">
                <a:effectLst/>
              </a:rPr>
              <a:t>analysis</a:t>
            </a:r>
            <a:r>
              <a:rPr lang="bg-BG" sz="2400" dirty="0">
                <a:effectLst/>
              </a:rPr>
              <a:t> </a:t>
            </a:r>
            <a:r>
              <a:rPr lang="en-US" sz="2400" dirty="0">
                <a:effectLst/>
              </a:rPr>
              <a:t/>
            </a:r>
            <a:br>
              <a:rPr lang="en-US" sz="2400" dirty="0">
                <a:effectLst/>
              </a:rPr>
            </a:br>
            <a:r>
              <a:rPr lang="bg-BG" sz="2400" dirty="0" smtClean="0">
                <a:effectLst/>
              </a:rPr>
              <a:t>2 - </a:t>
            </a:r>
            <a:r>
              <a:rPr lang="bg-BG" sz="2400" dirty="0" err="1" smtClean="0">
                <a:effectLst/>
              </a:rPr>
              <a:t>Design</a:t>
            </a:r>
            <a:r>
              <a:rPr lang="bg-BG" sz="2400" dirty="0" smtClean="0">
                <a:effectLst/>
              </a:rPr>
              <a:t> </a:t>
            </a:r>
            <a:r>
              <a:rPr lang="en-US" sz="2400" dirty="0" smtClean="0">
                <a:effectLst/>
              </a:rPr>
              <a:t/>
            </a:r>
            <a:br>
              <a:rPr lang="en-US" sz="2400" dirty="0" smtClean="0">
                <a:effectLst/>
              </a:rPr>
            </a:br>
            <a:r>
              <a:rPr lang="bg-BG" sz="2400" dirty="0" smtClean="0">
                <a:effectLst/>
              </a:rPr>
              <a:t>3 </a:t>
            </a:r>
            <a:r>
              <a:rPr lang="bg-BG" sz="2400" dirty="0">
                <a:effectLst/>
              </a:rPr>
              <a:t>- Implementation </a:t>
            </a:r>
            <a:r>
              <a:rPr lang="bg-BG" sz="2400" dirty="0" err="1">
                <a:effectLst/>
              </a:rPr>
              <a:t>or</a:t>
            </a:r>
            <a:r>
              <a:rPr lang="bg-BG" sz="2400" dirty="0">
                <a:effectLst/>
              </a:rPr>
              <a:t> </a:t>
            </a:r>
            <a:r>
              <a:rPr lang="bg-BG" sz="2400" dirty="0" err="1" smtClean="0">
                <a:effectLst/>
              </a:rPr>
              <a:t>coding</a:t>
            </a:r>
            <a:r>
              <a:rPr lang="en-US" sz="2400" dirty="0">
                <a:effectLst/>
              </a:rPr>
              <a:t/>
            </a:r>
            <a:br>
              <a:rPr lang="en-US" sz="2400" dirty="0">
                <a:effectLst/>
              </a:rPr>
            </a:br>
            <a:r>
              <a:rPr lang="bg-BG" sz="2400" dirty="0" smtClean="0">
                <a:effectLst/>
              </a:rPr>
              <a:t>4 </a:t>
            </a:r>
            <a:r>
              <a:rPr lang="bg-BG" sz="2400" dirty="0">
                <a:effectLst/>
              </a:rPr>
              <a:t>- </a:t>
            </a:r>
            <a:r>
              <a:rPr lang="bg-BG" sz="2400" dirty="0" err="1">
                <a:effectLst/>
              </a:rPr>
              <a:t>Testing</a:t>
            </a:r>
            <a:r>
              <a:rPr lang="bg-BG" sz="2400" dirty="0">
                <a:effectLst/>
              </a:rPr>
              <a:t> </a:t>
            </a:r>
            <a:r>
              <a:rPr lang="en-US" sz="2400" dirty="0" smtClean="0">
                <a:effectLst/>
              </a:rPr>
              <a:t/>
            </a:r>
            <a:br>
              <a:rPr lang="en-US" sz="2400" dirty="0" smtClean="0">
                <a:effectLst/>
              </a:rPr>
            </a:br>
            <a:r>
              <a:rPr lang="bg-BG" sz="2400" dirty="0" smtClean="0">
                <a:effectLst/>
              </a:rPr>
              <a:t>5 – </a:t>
            </a:r>
            <a:r>
              <a:rPr lang="bg-BG" sz="2400" dirty="0" err="1" smtClean="0">
                <a:effectLst/>
              </a:rPr>
              <a:t>Deployment</a:t>
            </a:r>
            <a:r>
              <a:rPr lang="en-US" sz="2400" dirty="0">
                <a:effectLst/>
              </a:rPr>
              <a:t/>
            </a:r>
            <a:br>
              <a:rPr lang="en-US" sz="2400" dirty="0">
                <a:effectLst/>
              </a:rPr>
            </a:br>
            <a:r>
              <a:rPr lang="bg-BG" sz="2400" dirty="0" smtClean="0">
                <a:effectLst/>
              </a:rPr>
              <a:t>6 </a:t>
            </a:r>
            <a:r>
              <a:rPr lang="bg-BG" sz="2400" dirty="0">
                <a:effectLst/>
              </a:rPr>
              <a:t>- </a:t>
            </a:r>
            <a:r>
              <a:rPr lang="bg-BG" sz="2400" dirty="0" err="1" smtClean="0">
                <a:effectLst/>
              </a:rPr>
              <a:t>Maintenance</a:t>
            </a:r>
            <a:endParaRPr lang="bg-BG" sz="2400" dirty="0">
              <a:effectLst/>
            </a:endParaRPr>
          </a:p>
          <a:p>
            <a:r>
              <a:rPr lang="bg-BG" sz="2400" dirty="0">
                <a:effectLst/>
              </a:rPr>
              <a:t>Source: </a:t>
            </a:r>
            <a:endParaRPr lang="en-US" sz="2400" dirty="0" smtClean="0">
              <a:effectLst/>
            </a:endParaRPr>
          </a:p>
          <a:p>
            <a:pPr lvl="1"/>
            <a:r>
              <a:rPr lang="bg-BG" sz="2400" dirty="0" smtClean="0">
                <a:solidFill>
                  <a:schemeClr val="tx1">
                    <a:lumMod val="50000"/>
                  </a:schemeClr>
                </a:solidFill>
                <a:effectLst/>
              </a:rPr>
              <a:t>http</a:t>
            </a:r>
            <a:r>
              <a:rPr lang="bg-BG" sz="2400" dirty="0">
                <a:solidFill>
                  <a:schemeClr val="tx1">
                    <a:lumMod val="50000"/>
                  </a:schemeClr>
                </a:solidFill>
                <a:effectLst/>
              </a:rPr>
              <a:t>://istqbexamcertification.com/what-are-the-software-development-life-cycle-phases/</a:t>
            </a:r>
          </a:p>
          <a:p>
            <a:pPr lvl="1"/>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63493903"/>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 name="Subtitle 2"/>
          <p:cNvSpPr>
            <a:spLocks noGrp="1"/>
          </p:cNvSpPr>
          <p:nvPr>
            <p:ph type="subTitle" idx="1"/>
          </p:nvPr>
        </p:nvSpPr>
        <p:spPr>
          <a:xfrm>
            <a:off x="609600" y="5603080"/>
            <a:ext cx="7924800" cy="569120"/>
          </a:xfrm>
        </p:spPr>
        <p:txBody>
          <a:bodyPr/>
          <a:lstStyle/>
          <a:p>
            <a:r>
              <a:rPr lang="en-US" dirty="0" smtClean="0"/>
              <a:t>Compression algorithms, data backup software</a:t>
            </a:r>
            <a:endParaRPr lang="en-US" dirty="0"/>
          </a:p>
        </p:txBody>
      </p:sp>
      <p:pic>
        <p:nvPicPr>
          <p:cNvPr id="19458"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ransition spd="slow">
    <p:wheel spokes="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compression</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The questions from this section on the compendium shall cover the following areas</a:t>
            </a:r>
            <a:r>
              <a:rPr lang="bg-BG" dirty="0" smtClean="0"/>
              <a:t>:</a:t>
            </a:r>
          </a:p>
          <a:p>
            <a:pPr lvl="1"/>
            <a:r>
              <a:rPr lang="en-US" dirty="0" smtClean="0"/>
              <a:t>Compress and decompress data. Coding without and with loss. Coding with linear prediction. Algorithms of Shannon-</a:t>
            </a:r>
            <a:r>
              <a:rPr lang="en-US" dirty="0" err="1" smtClean="0"/>
              <a:t>Fano</a:t>
            </a:r>
            <a:r>
              <a:rPr lang="en-US" dirty="0" smtClean="0"/>
              <a:t>, Huffman. Arithmetic coding. Hosting of Web sites encoding: LZ-77 and LZW. JPEG encoding. Backup programs – work with </a:t>
            </a:r>
            <a:r>
              <a:rPr lang="en-US" dirty="0" err="1" smtClean="0"/>
              <a:t>WinZIP</a:t>
            </a:r>
            <a:r>
              <a:rPr lang="en-US" dirty="0" smtClean="0"/>
              <a:t> and WinRAR. Create and principle of action of the self-extracting installation archives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3651566549"/>
      </p:ext>
    </p:extLst>
  </p:cSld>
  <p:clrMapOvr>
    <a:masterClrMapping/>
  </p:clrMapOvr>
  <p:transition spd="slow">
    <p:wheel spokes="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a:effectLst/>
              </a:rPr>
              <a:t>What </a:t>
            </a:r>
            <a:r>
              <a:rPr lang="en-US" b="0" dirty="0" smtClean="0">
                <a:effectLst/>
              </a:rPr>
              <a:t>does Game </a:t>
            </a:r>
            <a:r>
              <a:rPr lang="en-US" b="0" dirty="0">
                <a:effectLst/>
              </a:rPr>
              <a:t>RIP </a:t>
            </a:r>
            <a:r>
              <a:rPr lang="en-US" b="0" dirty="0" smtClean="0">
                <a:effectLst/>
              </a:rPr>
              <a:t>stand for</a:t>
            </a:r>
            <a:r>
              <a:rPr lang="ru-RU" b="0" dirty="0" smtClean="0">
                <a:effectLst/>
              </a:rPr>
              <a:t>?</a:t>
            </a:r>
            <a:endParaRPr lang="en-US" sz="2400" dirty="0" smtClean="0"/>
          </a:p>
          <a:p>
            <a:pPr marL="871538" lvl="1" indent="-514350">
              <a:buFont typeface="+mj-lt"/>
              <a:buAutoNum type="alphaLcParenR"/>
            </a:pPr>
            <a:r>
              <a:rPr lang="en-US" sz="2400" dirty="0" smtClean="0"/>
              <a:t>A </a:t>
            </a:r>
            <a:r>
              <a:rPr lang="en-US" sz="2400" dirty="0"/>
              <a:t>pirated </a:t>
            </a:r>
            <a:r>
              <a:rPr lang="en-US" sz="2400" dirty="0" smtClean="0"/>
              <a:t>version </a:t>
            </a:r>
            <a:r>
              <a:rPr lang="en-US" sz="2400" dirty="0"/>
              <a:t>of a game that was stripped </a:t>
            </a:r>
            <a:r>
              <a:rPr lang="en-US" sz="2400" dirty="0" smtClean="0"/>
              <a:t>down</a:t>
            </a:r>
            <a:endParaRPr lang="ru-RU" sz="2400" dirty="0" smtClean="0"/>
          </a:p>
          <a:p>
            <a:pPr marL="871538" lvl="1" indent="-514350">
              <a:buFont typeface="+mj-lt"/>
              <a:buAutoNum type="alphaLcParenR"/>
            </a:pPr>
            <a:r>
              <a:rPr lang="en-US" sz="2400" dirty="0" smtClean="0"/>
              <a:t>A </a:t>
            </a:r>
            <a:r>
              <a:rPr lang="en-US" sz="2400" dirty="0"/>
              <a:t>game in which primary goal is to bury as many people as you </a:t>
            </a:r>
            <a:r>
              <a:rPr lang="en-US" sz="2400" dirty="0" smtClean="0"/>
              <a:t>can</a:t>
            </a:r>
            <a:endParaRPr lang="ru-RU" sz="2400" dirty="0" smtClean="0"/>
          </a:p>
          <a:p>
            <a:pPr marL="871538" lvl="1" indent="-514350">
              <a:buFont typeface="+mj-lt"/>
              <a:buAutoNum type="alphaLcParenR"/>
            </a:pPr>
            <a:r>
              <a:rPr lang="en-US" sz="2400" dirty="0" smtClean="0"/>
              <a:t>Software </a:t>
            </a:r>
            <a:r>
              <a:rPr lang="en-US" sz="2400" dirty="0"/>
              <a:t>company specializing in games </a:t>
            </a:r>
            <a:r>
              <a:rPr lang="en-US" sz="2400" dirty="0" smtClean="0"/>
              <a:t>development</a:t>
            </a:r>
            <a:endParaRPr lang="ru-RU" sz="2400" dirty="0" smtClean="0"/>
          </a:p>
          <a:p>
            <a:pPr marL="871538" lvl="1" indent="-514350">
              <a:buFont typeface="+mj-lt"/>
              <a:buAutoNum type="alphaLcParenR"/>
            </a:pPr>
            <a:r>
              <a:rPr lang="en-US" sz="2400" dirty="0" smtClean="0"/>
              <a:t>First </a:t>
            </a:r>
            <a:r>
              <a:rPr lang="en-US" sz="2400" dirty="0"/>
              <a:t>console </a:t>
            </a:r>
            <a:r>
              <a:rPr lang="en-US" sz="2400" dirty="0" smtClean="0"/>
              <a:t>game</a:t>
            </a:r>
            <a:endParaRPr lang="bg-BG" sz="2400" dirty="0" smtClean="0"/>
          </a:p>
          <a:p>
            <a:pPr marL="871538" lvl="1" indent="-514350">
              <a:buFont typeface="+mj-lt"/>
              <a:buAutoNum type="alphaLcParenR"/>
            </a:pPr>
            <a:r>
              <a:rPr lang="en-US" sz="2400" dirty="0" smtClean="0"/>
              <a:t>Other meaning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Oval 4"/>
          <p:cNvSpPr/>
          <p:nvPr/>
        </p:nvSpPr>
        <p:spPr>
          <a:xfrm>
            <a:off x="533400" y="1620487"/>
            <a:ext cx="495300" cy="497775"/>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1400" dirty="0" smtClean="0"/>
          </a:p>
          <a:p>
            <a:r>
              <a:rPr lang="en-US" dirty="0" smtClean="0"/>
              <a:t>Information</a:t>
            </a:r>
            <a:r>
              <a:rPr lang="bg-BG" dirty="0" smtClean="0"/>
              <a:t>:</a:t>
            </a:r>
            <a:r>
              <a:rPr lang="en-US" sz="2400" dirty="0" smtClean="0">
                <a:effectLst/>
              </a:rPr>
              <a:t/>
            </a:r>
            <a:br>
              <a:rPr lang="en-US" sz="2400" dirty="0" smtClean="0">
                <a:effectLst/>
              </a:rPr>
            </a:br>
            <a:r>
              <a:rPr lang="en-US" sz="2400" dirty="0" smtClean="0">
                <a:effectLst/>
              </a:rPr>
              <a:t>A </a:t>
            </a:r>
            <a:r>
              <a:rPr lang="en-US" sz="2400" dirty="0">
                <a:effectLst/>
              </a:rPr>
              <a:t>game rip (or gamerip) refers to a pirated version of a game that was stripped down in order to fit under scene rules. </a:t>
            </a:r>
            <a:r>
              <a:rPr lang="en-US" sz="2400" dirty="0" smtClean="0">
                <a:effectLst/>
              </a:rPr>
              <a:t/>
            </a:r>
            <a:br>
              <a:rPr lang="en-US" sz="2400" dirty="0" smtClean="0">
                <a:effectLst/>
              </a:rPr>
            </a:br>
            <a:r>
              <a:rPr lang="en-US" sz="2400" dirty="0" smtClean="0">
                <a:effectLst/>
              </a:rPr>
              <a:t>With </a:t>
            </a:r>
            <a:r>
              <a:rPr lang="en-US" sz="2400" dirty="0">
                <a:effectLst/>
              </a:rPr>
              <a:t>the rise of broadband internet across large parts of the world, releases of multiple CD and DVD sized games become a feasible process and the images provided by groups were in fact direct copies of the original CD image, usually with copy protection bypassing tools supplied either as part of the image or in a separate archive</a:t>
            </a:r>
            <a:r>
              <a:rPr lang="en-US" sz="2400" dirty="0" smtClean="0">
                <a:effectLst/>
              </a:rPr>
              <a:t>.</a:t>
            </a:r>
          </a:p>
          <a:p>
            <a:r>
              <a:rPr lang="en-US" sz="2400" dirty="0" smtClean="0">
                <a:effectLst/>
              </a:rPr>
              <a:t> Source:</a:t>
            </a:r>
          </a:p>
          <a:p>
            <a:pPr lvl="1">
              <a:buFont typeface="Arial" panose="020B0604020202020204" pitchFamily="34" charset="0"/>
              <a:buChar char="•"/>
            </a:pPr>
            <a:r>
              <a:rPr lang="en-US" sz="2400" dirty="0">
                <a:effectLst/>
                <a:hlinkClick r:id="rId2"/>
              </a:rPr>
              <a:t>http://en.wikipedia.org/wiki/Game_rip</a:t>
            </a:r>
            <a:endParaRPr lang="bg-BG" sz="2400" dirty="0">
              <a:effectLst/>
            </a:endParaRPr>
          </a:p>
          <a:p>
            <a:pPr marL="357188" lvl="1" indent="0">
              <a:buNone/>
            </a:pPr>
            <a:endParaRPr lang="en-US" sz="1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3100725972"/>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Computer systems (hardware)</a:t>
            </a:r>
            <a:endParaRPr lang="en-US" sz="3800"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Computer systems.</a:t>
            </a:r>
            <a:endParaRPr lang="bg-BG" dirty="0" smtClean="0"/>
          </a:p>
          <a:p>
            <a:pPr lvl="1"/>
            <a:r>
              <a:rPr lang="en-US" dirty="0" smtClean="0"/>
              <a:t>Major components of computer systems, features, specifications, user interaction.</a:t>
            </a:r>
            <a:endParaRPr lang="bg-BG" dirty="0" smtClean="0"/>
          </a:p>
          <a:p>
            <a:pPr lvl="1"/>
            <a:r>
              <a:rPr lang="en-US" dirty="0" smtClean="0"/>
              <a:t>Basic work principles.</a:t>
            </a:r>
            <a:endParaRPr lang="bg-BG" dirty="0" smtClean="0"/>
          </a:p>
          <a:p>
            <a:pPr lvl="1"/>
            <a:r>
              <a:rPr lang="en-US" dirty="0" smtClean="0"/>
              <a:t>Basic input-output interfaces and standards.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val="1114673070"/>
      </p:ext>
    </p:extLst>
  </p:cSld>
  <p:clrMapOvr>
    <a:masterClrMapping/>
  </p:clrMapOvr>
  <p:transition spd="slow">
    <p:wheel spokes="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Word Processing</a:t>
            </a:r>
            <a:endParaRPr lang="en-US" dirty="0"/>
          </a:p>
        </p:txBody>
      </p:sp>
      <p:sp>
        <p:nvSpPr>
          <p:cNvPr id="3" name="Subtitle 2"/>
          <p:cNvSpPr>
            <a:spLocks noGrp="1"/>
          </p:cNvSpPr>
          <p:nvPr>
            <p:ph type="subTitle" idx="1"/>
          </p:nvPr>
        </p:nvSpPr>
        <p:spPr>
          <a:xfrm>
            <a:off x="609600" y="2133599"/>
            <a:ext cx="7924800" cy="873920"/>
          </a:xfrm>
        </p:spPr>
        <p:txBody>
          <a:bodyPr/>
          <a:lstStyle/>
          <a:p>
            <a:r>
              <a:rPr lang="en-US" dirty="0" smtClean="0"/>
              <a:t>Working with text editing software software, file formats, encodings, text, tables, figures, ...</a:t>
            </a:r>
            <a:endParaRPr lang="en-US" dirty="0"/>
          </a:p>
        </p:txBody>
      </p:sp>
      <p:pic>
        <p:nvPicPr>
          <p:cNvPr id="22530" name="Picture 2" descr="http://www.binbin.net/photos/generic/ele/electronic-word-processing-typewri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ransition spd="slow">
    <p:wheel spokes="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Processing</a:t>
            </a:r>
            <a:endParaRPr lang="en-US"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Computer processing of texts.</a:t>
            </a:r>
            <a:endParaRPr lang="bg-BG" dirty="0" smtClean="0"/>
          </a:p>
          <a:p>
            <a:pPr lvl="1"/>
            <a:r>
              <a:rPr lang="en-US" dirty="0" smtClean="0"/>
              <a:t>Types of file formats (TXT, DOC, DOCX, RTF), convert.</a:t>
            </a:r>
            <a:endParaRPr lang="bg-BG" dirty="0" smtClean="0"/>
          </a:p>
          <a:p>
            <a:pPr lvl="1"/>
            <a:r>
              <a:rPr lang="en-US" dirty="0" smtClean="0"/>
              <a:t>Ways to encode the text information (coding tables and standards, Unicode, Windows-1251, ASCII).</a:t>
            </a:r>
            <a:endParaRPr lang="bg-BG" dirty="0" smtClean="0"/>
          </a:p>
          <a:p>
            <a:pPr lvl="1"/>
            <a:r>
              <a:rPr lang="en-US" dirty="0" smtClean="0"/>
              <a:t>Problems in ensuring </a:t>
            </a:r>
            <a:r>
              <a:rPr lang="en-US" dirty="0" err="1" smtClean="0"/>
              <a:t>MultiLanguage</a:t>
            </a:r>
            <a:r>
              <a:rPr lang="en-US" dirty="0" smtClean="0"/>
              <a:t>.</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904593280"/>
      </p:ext>
    </p:extLst>
  </p:cSld>
  <p:clrMapOvr>
    <a:masterClrMapping/>
  </p:clrMapOvr>
  <p:transition spd="slow">
    <p:wheel spokes="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processing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en-US" sz="2800" dirty="0" smtClean="0"/>
              <a:t>Major components of the text layout (paragraphs: alignment, spacing between lines and paragraphs, text: fonts, distances between letters, coloring, font size, effects). Standards for layout of texts. Work with styles. Insert symbols and images. Insert tables. Grooming tables, rows/columns, and cells. Insert text fields. Draw shapes. Grooming (formatting): frame background. Insert a new page, the section numbering, table of contents</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3374291949"/>
      </p:ext>
    </p:extLst>
  </p:cSld>
  <p:clrMapOvr>
    <a:masterClrMapping/>
  </p:clrMapOvr>
  <p:transition spd="slow">
    <p:wheel spokes="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Which of the following is NOT a solution for note taking</a:t>
            </a:r>
            <a:r>
              <a:rPr lang="ru-RU" b="0" dirty="0" smtClean="0">
                <a:effectLst/>
              </a:rPr>
              <a:t>?</a:t>
            </a:r>
            <a:endParaRPr lang="en-US" sz="2400" dirty="0" smtClean="0"/>
          </a:p>
          <a:p>
            <a:pPr marL="871538" lvl="1" indent="-514350">
              <a:buFont typeface="+mj-lt"/>
              <a:buAutoNum type="alphaLcParenR"/>
            </a:pPr>
            <a:r>
              <a:rPr lang="bg-BG" sz="2400" dirty="0"/>
              <a:t>Е</a:t>
            </a:r>
            <a:r>
              <a:rPr lang="en-US" sz="2400" dirty="0" err="1" smtClean="0"/>
              <a:t>vernot</a:t>
            </a:r>
            <a:r>
              <a:rPr lang="bg-BG" sz="2400" dirty="0" smtClean="0"/>
              <a:t>е</a:t>
            </a:r>
          </a:p>
          <a:p>
            <a:pPr marL="871538" lvl="1" indent="-514350">
              <a:buFont typeface="+mj-lt"/>
              <a:buAutoNum type="alphaLcParenR"/>
            </a:pPr>
            <a:r>
              <a:rPr lang="en-US" sz="2400" dirty="0"/>
              <a:t>Microsoft </a:t>
            </a:r>
            <a:r>
              <a:rPr lang="en-US" sz="2400" dirty="0" smtClean="0"/>
              <a:t>OneNote</a:t>
            </a:r>
            <a:endParaRPr lang="bg-BG" sz="2400" dirty="0" smtClean="0"/>
          </a:p>
          <a:p>
            <a:pPr marL="871538" lvl="1" indent="-514350">
              <a:buFont typeface="+mj-lt"/>
              <a:buAutoNum type="alphaLcParenR"/>
            </a:pPr>
            <a:r>
              <a:rPr lang="en-US" sz="2400" dirty="0"/>
              <a:t>Google </a:t>
            </a:r>
            <a:r>
              <a:rPr lang="en-US" sz="2400" dirty="0" smtClean="0"/>
              <a:t>Keep</a:t>
            </a:r>
            <a:endParaRPr lang="bg-BG" sz="2400" dirty="0" smtClean="0"/>
          </a:p>
          <a:p>
            <a:pPr marL="871538" lvl="1" indent="-514350">
              <a:buFont typeface="+mj-lt"/>
              <a:buAutoNum type="alphaLcParenR"/>
            </a:pPr>
            <a:r>
              <a:rPr lang="en-US" sz="2400" dirty="0" smtClean="0"/>
              <a:t>Sugar Sync</a:t>
            </a:r>
            <a:endParaRPr lang="bg-BG" sz="2400" dirty="0" smtClean="0"/>
          </a:p>
          <a:p>
            <a:pPr marL="871538" lvl="1" indent="-514350">
              <a:buFont typeface="+mj-lt"/>
              <a:buAutoNum type="alphaLcParenR"/>
            </a:pPr>
            <a:r>
              <a:rPr lang="en-US" sz="2400" dirty="0" err="1" smtClean="0"/>
              <a:t>SimpleNote</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57200" y="3657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1800" dirty="0" smtClean="0"/>
          </a:p>
          <a:p>
            <a:r>
              <a:rPr lang="en-US" dirty="0" smtClean="0"/>
              <a:t>Information</a:t>
            </a:r>
            <a:r>
              <a:rPr lang="bg-BG" dirty="0" smtClean="0"/>
              <a:t>:</a:t>
            </a:r>
            <a:r>
              <a:rPr lang="en-US" sz="2400" dirty="0"/>
              <a:t/>
            </a:r>
            <a:br>
              <a:rPr lang="en-US" sz="2400" dirty="0"/>
            </a:br>
            <a:r>
              <a:rPr lang="en-US" sz="2400" b="0" dirty="0" err="1" smtClean="0">
                <a:effectLst/>
              </a:rPr>
              <a:t>SugarSync</a:t>
            </a:r>
            <a:r>
              <a:rPr lang="en-US" sz="2400" b="0" dirty="0" smtClean="0">
                <a:effectLst/>
              </a:rPr>
              <a:t> </a:t>
            </a:r>
            <a:r>
              <a:rPr lang="en-US" sz="2400" b="0" dirty="0">
                <a:effectLst/>
              </a:rPr>
              <a:t>is a cloud service that enables active synchronization of files across computers and other devices for file backup, access, syncing and sharing from a variety of operating systems, such as Windows, Mac OS X, </a:t>
            </a:r>
            <a:r>
              <a:rPr lang="en-US" sz="2400" b="0" dirty="0" err="1">
                <a:effectLst/>
              </a:rPr>
              <a:t>iOS</a:t>
            </a:r>
            <a:r>
              <a:rPr lang="en-US" sz="2400" b="0" dirty="0">
                <a:effectLst/>
              </a:rPr>
              <a:t>, Android, </a:t>
            </a:r>
            <a:r>
              <a:rPr lang="en-US" sz="2400" b="0" dirty="0" smtClean="0">
                <a:effectLst/>
              </a:rPr>
              <a:t>Symbian devices, etc.</a:t>
            </a:r>
            <a:endParaRPr lang="en-US" sz="2400" b="0" dirty="0">
              <a:effectLst/>
            </a:endParaRPr>
          </a:p>
          <a:p>
            <a:r>
              <a:rPr lang="en-US" sz="2400" b="0" dirty="0" smtClean="0">
                <a:effectLst/>
              </a:rPr>
              <a:t>Source:</a:t>
            </a:r>
            <a:endParaRPr lang="en-US" sz="2400" dirty="0"/>
          </a:p>
          <a:p>
            <a:pPr lvl="1">
              <a:spcBef>
                <a:spcPts val="300"/>
              </a:spcBef>
              <a:spcAft>
                <a:spcPts val="300"/>
              </a:spcAft>
            </a:pPr>
            <a:r>
              <a:rPr lang="en-US" sz="2400" b="0" dirty="0" err="1" smtClean="0">
                <a:effectLst/>
              </a:rPr>
              <a:t>Evernote</a:t>
            </a:r>
            <a:r>
              <a:rPr lang="en-US" sz="2400" b="0" dirty="0" smtClean="0">
                <a:effectLst/>
              </a:rPr>
              <a:t> - </a:t>
            </a:r>
            <a:r>
              <a:rPr lang="en-US" sz="2400" b="0" dirty="0" smtClean="0">
                <a:effectLst/>
                <a:hlinkClick r:id="rId2"/>
              </a:rPr>
              <a:t>www.evernote.com</a:t>
            </a:r>
            <a:endParaRPr lang="en-US" sz="2400" b="0" dirty="0" smtClean="0">
              <a:effectLst/>
            </a:endParaRPr>
          </a:p>
          <a:p>
            <a:pPr lvl="1">
              <a:spcBef>
                <a:spcPts val="300"/>
              </a:spcBef>
              <a:spcAft>
                <a:spcPts val="300"/>
              </a:spcAft>
            </a:pPr>
            <a:r>
              <a:rPr lang="en-US" sz="2400" b="0" dirty="0" smtClean="0">
                <a:effectLst/>
              </a:rPr>
              <a:t>MS OneNote - </a:t>
            </a:r>
            <a:r>
              <a:rPr lang="en-US" sz="2400" b="0" dirty="0" smtClean="0">
                <a:effectLst/>
                <a:hlinkClick r:id="rId3"/>
              </a:rPr>
              <a:t>http</a:t>
            </a:r>
            <a:r>
              <a:rPr lang="en-US" sz="2400" b="0" dirty="0">
                <a:effectLst/>
                <a:hlinkClick r:id="rId3"/>
              </a:rPr>
              <a:t>://</a:t>
            </a:r>
            <a:r>
              <a:rPr lang="en-US" sz="2400" b="0" dirty="0" smtClean="0">
                <a:effectLst/>
                <a:hlinkClick r:id="rId3"/>
              </a:rPr>
              <a:t>office.microsoft.com/bg-bg/onenote/</a:t>
            </a:r>
            <a:endParaRPr lang="en-US" sz="2400" b="0" dirty="0" smtClean="0">
              <a:effectLst/>
            </a:endParaRPr>
          </a:p>
          <a:p>
            <a:pPr lvl="1">
              <a:spcBef>
                <a:spcPts val="300"/>
              </a:spcBef>
              <a:spcAft>
                <a:spcPts val="300"/>
              </a:spcAft>
            </a:pPr>
            <a:r>
              <a:rPr lang="en-US" sz="2400" b="0" dirty="0" smtClean="0">
                <a:effectLst/>
              </a:rPr>
              <a:t>Simple </a:t>
            </a:r>
            <a:r>
              <a:rPr lang="en-US" sz="2400" b="0" dirty="0">
                <a:effectLst/>
              </a:rPr>
              <a:t>Note </a:t>
            </a:r>
            <a:r>
              <a:rPr lang="en-US" sz="2400" b="0" dirty="0" smtClean="0">
                <a:effectLst/>
              </a:rPr>
              <a:t>- </a:t>
            </a:r>
            <a:r>
              <a:rPr lang="en-US" sz="2400" b="0" dirty="0" smtClean="0">
                <a:effectLst/>
                <a:hlinkClick r:id="rId4"/>
              </a:rPr>
              <a:t>http</a:t>
            </a:r>
            <a:r>
              <a:rPr lang="en-US" sz="2400" b="0" dirty="0">
                <a:effectLst/>
                <a:hlinkClick r:id="rId4"/>
              </a:rPr>
              <a:t>://</a:t>
            </a:r>
            <a:r>
              <a:rPr lang="en-US" sz="2400" b="0" dirty="0" smtClean="0">
                <a:effectLst/>
                <a:hlinkClick r:id="rId4"/>
              </a:rPr>
              <a:t>simplenote.com/</a:t>
            </a:r>
            <a:endParaRPr lang="en-US" sz="2400" b="0" dirty="0" smtClean="0">
              <a:effectLst/>
            </a:endParaRPr>
          </a:p>
          <a:p>
            <a:pPr lvl="1">
              <a:spcBef>
                <a:spcPts val="300"/>
              </a:spcBef>
              <a:spcAft>
                <a:spcPts val="300"/>
              </a:spcAft>
            </a:pPr>
            <a:r>
              <a:rPr lang="en-US" sz="2400" b="0" dirty="0" smtClean="0">
                <a:effectLst/>
              </a:rPr>
              <a:t>Google </a:t>
            </a:r>
            <a:r>
              <a:rPr lang="en-US" sz="2400" b="0" dirty="0">
                <a:effectLst/>
              </a:rPr>
              <a:t>Keep </a:t>
            </a:r>
            <a:r>
              <a:rPr lang="en-US" sz="2400" b="0" dirty="0" smtClean="0">
                <a:effectLst/>
              </a:rPr>
              <a:t>- </a:t>
            </a:r>
            <a:r>
              <a:rPr lang="en-US" sz="2400" b="0" dirty="0" smtClean="0">
                <a:effectLst/>
                <a:hlinkClick r:id="rId5"/>
              </a:rPr>
              <a:t>https</a:t>
            </a:r>
            <a:r>
              <a:rPr lang="en-US" sz="2400" b="0" dirty="0">
                <a:effectLst/>
                <a:hlinkClick r:id="rId5"/>
              </a:rPr>
              <a:t>://</a:t>
            </a:r>
            <a:r>
              <a:rPr lang="en-US" sz="2400" b="0" dirty="0" smtClean="0">
                <a:effectLst/>
                <a:hlinkClick r:id="rId5"/>
              </a:rPr>
              <a:t>drive.google.com/keep</a:t>
            </a:r>
            <a:endParaRPr lang="en-US" sz="2400" b="0" dirty="0" smtClean="0">
              <a:effectLst/>
            </a:endParaRPr>
          </a:p>
          <a:p>
            <a:pPr lvl="1">
              <a:spcBef>
                <a:spcPts val="300"/>
              </a:spcBef>
              <a:spcAft>
                <a:spcPts val="300"/>
              </a:spcAft>
            </a:pPr>
            <a:r>
              <a:rPr lang="en-US" sz="2400" b="0" dirty="0" err="1" smtClean="0">
                <a:effectLst/>
              </a:rPr>
              <a:t>SugarSync</a:t>
            </a:r>
            <a:r>
              <a:rPr lang="en-US" sz="2400" b="0" dirty="0" smtClean="0">
                <a:effectLst/>
              </a:rPr>
              <a:t> </a:t>
            </a:r>
            <a:r>
              <a:rPr lang="en-US" sz="2400" b="0" dirty="0">
                <a:effectLst/>
              </a:rPr>
              <a:t>- </a:t>
            </a:r>
            <a:r>
              <a:rPr lang="en-US" sz="2400" b="0" dirty="0" smtClean="0">
                <a:effectLst/>
                <a:hlinkClick r:id="rId6"/>
              </a:rPr>
              <a:t>https</a:t>
            </a:r>
            <a:r>
              <a:rPr lang="en-US" sz="2400" b="0" dirty="0">
                <a:effectLst/>
                <a:hlinkClick r:id="rId6"/>
              </a:rPr>
              <a:t>://www.sugarsync.com</a:t>
            </a:r>
            <a:r>
              <a:rPr lang="en-US" sz="2400" b="0" dirty="0" smtClean="0">
                <a:effectLst/>
                <a:hlinkClick r:id="rId6"/>
              </a:rPr>
              <a:t>/</a:t>
            </a:r>
            <a:endParaRPr lang="en-US" sz="2400" b="0" dirty="0">
              <a:effectLst/>
            </a:endParaRPr>
          </a:p>
          <a:p>
            <a:pPr marL="357188" lvl="1" indent="0">
              <a:buNone/>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338989421"/>
      </p:ext>
    </p:extLst>
  </p:cSld>
  <p:clrMapOvr>
    <a:masterClrMapping/>
  </p:clrMapOvr>
  <p:transition spd="slow">
    <p:wheel spokes="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 and vector graphics, image file formats, image editors, color schemes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ransition spd="slow">
    <p:wheel spokes="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a:t>
            </a:r>
            <a:endParaRPr lang="en-US" dirty="0"/>
          </a:p>
        </p:txBody>
      </p:sp>
      <p:sp>
        <p:nvSpPr>
          <p:cNvPr id="3" name="Content Placeholder 2"/>
          <p:cNvSpPr>
            <a:spLocks noGrp="1"/>
          </p:cNvSpPr>
          <p:nvPr>
            <p:ph idx="1"/>
          </p:nvPr>
        </p:nvSpPr>
        <p:spPr/>
        <p:txBody>
          <a:bodyPr/>
          <a:lstStyle/>
          <a:p>
            <a:pPr>
              <a:lnSpc>
                <a:spcPct val="100000"/>
              </a:lnSpc>
            </a:pPr>
            <a:r>
              <a:rPr lang="en-US" dirty="0" smtClean="0"/>
              <a:t>The questions from this section on the compendium shall cover the following areas</a:t>
            </a:r>
            <a:r>
              <a:rPr lang="bg-BG" dirty="0" smtClean="0"/>
              <a:t>:</a:t>
            </a:r>
          </a:p>
          <a:p>
            <a:pPr lvl="1">
              <a:lnSpc>
                <a:spcPct val="100000"/>
              </a:lnSpc>
            </a:pPr>
            <a:r>
              <a:rPr lang="en-US" sz="2800" dirty="0" smtClean="0"/>
              <a:t>Computer graphics. Graphic file formats (JPG, GIF, PNG, TIFF, EPS, PSD, AI, CDR). Compression of images. Vector and graphic images. Converting graphic formats. Applications (creating graphic images, analysis and image recognition, computer art). Graphics editors for images. Filters and effects. Colors: RGB, CMYK, Panton, 16-bit color</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3437790484"/>
      </p:ext>
    </p:extLst>
  </p:cSld>
  <p:clrMapOvr>
    <a:masterClrMapping/>
  </p:clrMapOvr>
  <p:transition spd="slow">
    <p:wheel spokes="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sz="2800" dirty="0" smtClean="0">
              <a:effectLst/>
            </a:endParaRPr>
          </a:p>
          <a:p>
            <a:r>
              <a:rPr lang="en-US" sz="2800" dirty="0" smtClean="0">
                <a:effectLst/>
              </a:rPr>
              <a:t>Image </a:t>
            </a:r>
            <a:r>
              <a:rPr lang="en-US" sz="2800" dirty="0">
                <a:effectLst/>
              </a:rPr>
              <a:t>compression can be lossless or </a:t>
            </a:r>
            <a:r>
              <a:rPr lang="en-US" sz="2800" dirty="0" err="1" smtClean="0">
                <a:effectLst/>
              </a:rPr>
              <a:t>lossy</a:t>
            </a:r>
            <a:r>
              <a:rPr lang="en-US" sz="2800" dirty="0" smtClean="0">
                <a:effectLst/>
              </a:rPr>
              <a:t>. </a:t>
            </a:r>
            <a:r>
              <a:rPr lang="en-US" sz="2800" dirty="0">
                <a:effectLst/>
              </a:rPr>
              <a:t>Which of the following methods is used for </a:t>
            </a:r>
            <a:r>
              <a:rPr lang="en-US" sz="2800" dirty="0" err="1" smtClean="0">
                <a:effectLst/>
              </a:rPr>
              <a:t>lossy</a:t>
            </a:r>
            <a:r>
              <a:rPr lang="en-US" sz="2800" dirty="0" smtClean="0">
                <a:effectLst/>
              </a:rPr>
              <a:t> </a:t>
            </a:r>
            <a:r>
              <a:rPr lang="en-US" sz="2800" dirty="0">
                <a:effectLst/>
              </a:rPr>
              <a:t>compression</a:t>
            </a:r>
            <a:r>
              <a:rPr lang="en-US" sz="2800" dirty="0" smtClean="0">
                <a:effectLst/>
              </a:rPr>
              <a:t>?</a:t>
            </a:r>
            <a:endParaRPr lang="en-US" dirty="0" smtClean="0"/>
          </a:p>
          <a:p>
            <a:pPr marL="871538" lvl="1" indent="-514350">
              <a:buFont typeface="+mj-lt"/>
              <a:buAutoNum type="alphaLcParenR"/>
            </a:pPr>
            <a:r>
              <a:rPr lang="en-US" sz="2400" dirty="0">
                <a:effectLst/>
              </a:rPr>
              <a:t>Entropy </a:t>
            </a:r>
            <a:r>
              <a:rPr lang="en-US" sz="2400" dirty="0" smtClean="0">
                <a:effectLst/>
              </a:rPr>
              <a:t>encoding</a:t>
            </a:r>
            <a:endParaRPr lang="bg-BG" sz="2400" dirty="0" smtClean="0">
              <a:effectLst/>
            </a:endParaRPr>
          </a:p>
          <a:p>
            <a:pPr marL="871538" lvl="1" indent="-514350">
              <a:buFont typeface="+mj-lt"/>
              <a:buAutoNum type="alphaLcParenR"/>
            </a:pPr>
            <a:r>
              <a:rPr lang="en-US" sz="2400" dirty="0" smtClean="0">
                <a:effectLst/>
              </a:rPr>
              <a:t>Chain code</a:t>
            </a:r>
            <a:endParaRPr lang="bg-BG" sz="2400" dirty="0" smtClean="0">
              <a:effectLst/>
            </a:endParaRPr>
          </a:p>
          <a:p>
            <a:pPr marL="871538" lvl="1" indent="-514350">
              <a:buFont typeface="+mj-lt"/>
              <a:buAutoNum type="alphaLcParenR"/>
            </a:pPr>
            <a:r>
              <a:rPr lang="en-US" sz="2400" dirty="0" smtClean="0">
                <a:effectLst/>
              </a:rPr>
              <a:t>Chroma subsampling</a:t>
            </a:r>
            <a:endParaRPr lang="bg-BG" sz="2400" dirty="0" smtClean="0">
              <a:effectLst/>
            </a:endParaRPr>
          </a:p>
          <a:p>
            <a:pPr marL="871538" lvl="1" indent="-514350">
              <a:buFont typeface="+mj-lt"/>
              <a:buAutoNum type="alphaLcParenR"/>
            </a:pPr>
            <a:r>
              <a:rPr lang="en-US" sz="2400" dirty="0" smtClean="0">
                <a:effectLst/>
              </a:rPr>
              <a:t>Run-length encoding</a:t>
            </a:r>
            <a:endParaRPr lang="bg-BG" sz="2400" dirty="0" smtClean="0">
              <a:effectLst/>
            </a:endParaRPr>
          </a:p>
          <a:p>
            <a:pPr marL="871538" lvl="1" indent="-514350">
              <a:buFont typeface="+mj-lt"/>
              <a:buAutoNum type="alphaLcParenR"/>
            </a:pPr>
            <a:r>
              <a:rPr lang="en-US" sz="2400" dirty="0" smtClean="0">
                <a:effectLst/>
              </a:rPr>
              <a:t>PNG</a:t>
            </a:r>
            <a:endParaRPr lang="bg-BG" sz="2400" dirty="0">
              <a:effectLst/>
            </a:endParaRPr>
          </a:p>
          <a:p>
            <a:pPr marL="871538" lvl="1" indent="-514350">
              <a:buFont typeface="+mj-lt"/>
              <a:buAutoNum type="alphaLcParenR"/>
            </a:pPr>
            <a:endParaRPr lang="bg-BG" sz="2000" dirty="0">
              <a:effectLst/>
            </a:endParaRPr>
          </a:p>
          <a:p>
            <a:pPr marL="871538" lvl="1" indent="-514350">
              <a:buFont typeface="+mj-lt"/>
              <a:buAutoNum type="alphaLcParenR"/>
            </a:pPr>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457200" y="3581400"/>
            <a:ext cx="532754" cy="5334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000" dirty="0" smtClean="0"/>
          </a:p>
          <a:p>
            <a:r>
              <a:rPr lang="en-US" dirty="0" smtClean="0"/>
              <a:t>Information</a:t>
            </a:r>
            <a:r>
              <a:rPr lang="bg-BG" dirty="0" smtClean="0"/>
              <a:t>:</a:t>
            </a:r>
            <a:r>
              <a:rPr lang="en-US" sz="2400" dirty="0"/>
              <a:t/>
            </a:r>
            <a:br>
              <a:rPr lang="en-US" sz="2400" dirty="0"/>
            </a:br>
            <a:r>
              <a:rPr lang="en-US" sz="2400" dirty="0" smtClean="0">
                <a:effectLst/>
              </a:rPr>
              <a:t>Chroma </a:t>
            </a:r>
            <a:r>
              <a:rPr lang="en-US" sz="2400" dirty="0">
                <a:effectLst/>
              </a:rPr>
              <a:t>subsampling is the practice of encoding images by implementing less resolution to convey the color information of the picture than for </a:t>
            </a:r>
            <a:r>
              <a:rPr lang="en-US" sz="2400" dirty="0" err="1">
                <a:effectLst/>
              </a:rPr>
              <a:t>luma</a:t>
            </a:r>
            <a:r>
              <a:rPr lang="en-US" sz="2400" dirty="0">
                <a:effectLst/>
              </a:rPr>
              <a:t> information (brightness), taking advantage of the human visual system's lower acuity for color differences than for luminance</a:t>
            </a:r>
            <a:r>
              <a:rPr lang="bg-BG" sz="2400" dirty="0">
                <a:effectLst/>
              </a:rPr>
              <a:t>.</a:t>
            </a:r>
            <a:r>
              <a:rPr lang="en-US" sz="2400" dirty="0">
                <a:effectLst/>
              </a:rPr>
              <a:t> PNG is not a method, it is a file format that supports lossless data compression</a:t>
            </a:r>
            <a:r>
              <a:rPr lang="bg-BG" sz="2400" dirty="0" smtClean="0">
                <a:effectLst/>
              </a:rPr>
              <a:t>.</a:t>
            </a:r>
            <a:endParaRPr lang="bg-BG" sz="2400" dirty="0">
              <a:effectLst/>
            </a:endParaRPr>
          </a:p>
          <a:p>
            <a:pPr>
              <a:spcBef>
                <a:spcPts val="300"/>
              </a:spcBef>
              <a:spcAft>
                <a:spcPts val="300"/>
              </a:spcAft>
            </a:pPr>
            <a:r>
              <a:rPr lang="en-US" sz="2400" dirty="0" smtClean="0">
                <a:effectLst/>
              </a:rPr>
              <a:t>Source:</a:t>
            </a:r>
          </a:p>
          <a:p>
            <a:pPr lvl="1">
              <a:spcBef>
                <a:spcPts val="300"/>
              </a:spcBef>
              <a:spcAft>
                <a:spcPts val="300"/>
              </a:spcAft>
            </a:pPr>
            <a:r>
              <a:rPr lang="en-US" sz="2400" u="sng" dirty="0" smtClean="0">
                <a:effectLst/>
                <a:hlinkClick r:id="rId2"/>
              </a:rPr>
              <a:t>http</a:t>
            </a:r>
            <a:r>
              <a:rPr lang="en-US" sz="2400" u="sng" dirty="0">
                <a:effectLst/>
                <a:hlinkClick r:id="rId2"/>
              </a:rPr>
              <a:t>://</a:t>
            </a:r>
            <a:r>
              <a:rPr lang="en-US" sz="2400" u="sng" dirty="0" smtClean="0">
                <a:effectLst/>
                <a:hlinkClick r:id="rId2"/>
              </a:rPr>
              <a:t>en.wikipedia.org/wiki/Image_compression#Lossy_and_lossless_compression</a:t>
            </a:r>
            <a:endParaRPr lang="en-US" sz="2400" dirty="0">
              <a:effectLst/>
            </a:endParaRPr>
          </a:p>
          <a:p>
            <a:pPr lvl="1">
              <a:spcBef>
                <a:spcPts val="300"/>
              </a:spcBef>
              <a:spcAft>
                <a:spcPts val="300"/>
              </a:spcAft>
            </a:pPr>
            <a:r>
              <a:rPr lang="en-US" sz="2400" u="sng" dirty="0" smtClean="0">
                <a:effectLst/>
                <a:hlinkClick r:id="rId3"/>
              </a:rPr>
              <a:t>http</a:t>
            </a:r>
            <a:r>
              <a:rPr lang="en-US" sz="2400" u="sng" dirty="0">
                <a:effectLst/>
                <a:hlinkClick r:id="rId3"/>
              </a:rPr>
              <a:t>://</a:t>
            </a:r>
            <a:r>
              <a:rPr lang="en-US" sz="2400" u="sng" dirty="0" smtClean="0">
                <a:effectLst/>
                <a:hlinkClick r:id="rId3"/>
              </a:rPr>
              <a:t>en.wikipedia.org/wiki/Chroma_subsampling</a:t>
            </a:r>
            <a:endParaRPr lang="en-US" sz="2400" dirty="0">
              <a:effectLst/>
            </a:endParaRPr>
          </a:p>
          <a:p>
            <a:pPr lvl="1">
              <a:spcBef>
                <a:spcPts val="300"/>
              </a:spcBef>
              <a:spcAft>
                <a:spcPts val="300"/>
              </a:spcAft>
            </a:pPr>
            <a:r>
              <a:rPr lang="en-US" sz="2400" u="sng" dirty="0" smtClean="0">
                <a:effectLst/>
                <a:hlinkClick r:id="rId4"/>
              </a:rPr>
              <a:t>http</a:t>
            </a:r>
            <a:r>
              <a:rPr lang="en-US" sz="2400" u="sng" dirty="0">
                <a:effectLst/>
                <a:hlinkClick r:id="rId4"/>
              </a:rPr>
              <a:t>://en.wikipedia.org/wiki/Portable_Network_Graphics</a:t>
            </a:r>
            <a:endParaRPr lang="bg-BG" sz="2400" dirty="0">
              <a:effectLst/>
            </a:endParaRPr>
          </a:p>
          <a:p>
            <a:pPr lvl="1"/>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614680855"/>
      </p:ext>
    </p:extLst>
  </p:cSld>
  <p:clrMapOvr>
    <a:masterClrMapping/>
  </p:clrMapOvr>
  <p:transition spd="slow">
    <p:wheel spokes="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en-US" dirty="0" smtClean="0"/>
              <a:t>Models of data, tables, relationships, 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is the chipset</a:t>
            </a:r>
            <a:r>
              <a:rPr lang="bg-BG" dirty="0" smtClean="0"/>
              <a:t>?</a:t>
            </a:r>
            <a:endParaRPr lang="en-US" dirty="0" smtClean="0"/>
          </a:p>
          <a:p>
            <a:pPr marL="871538" lvl="1" indent="-514350">
              <a:lnSpc>
                <a:spcPct val="100000"/>
              </a:lnSpc>
              <a:spcAft>
                <a:spcPts val="500"/>
              </a:spcAft>
              <a:buFont typeface="+mj-lt"/>
              <a:buAutoNum type="alphaLcParenR"/>
            </a:pPr>
            <a:r>
              <a:rPr lang="en-US" sz="2400" dirty="0" smtClean="0">
                <a:effectLst/>
              </a:rPr>
              <a:t>A set of electronic components in an integrated circuit, which manage the flow of data between processors, memory and periphery</a:t>
            </a:r>
            <a:endParaRPr lang="bg-BG" sz="2400" dirty="0">
              <a:effectLst/>
            </a:endParaRPr>
          </a:p>
          <a:p>
            <a:pPr marL="871538" lvl="1" indent="-514350">
              <a:lnSpc>
                <a:spcPct val="100000"/>
              </a:lnSpc>
              <a:spcAft>
                <a:spcPts val="500"/>
              </a:spcAft>
              <a:buFont typeface="+mj-lt"/>
              <a:buAutoNum type="alphaLcParenR"/>
            </a:pPr>
            <a:r>
              <a:rPr lang="en-US" sz="2400" dirty="0" smtClean="0">
                <a:effectLst/>
              </a:rPr>
              <a:t>The hardware in the computer that performs the instructions of computer programs through basic arithmetic, logical, and input/output operations on the system</a:t>
            </a:r>
            <a:endParaRPr lang="bg-BG" sz="2400" dirty="0">
              <a:effectLst/>
            </a:endParaRPr>
          </a:p>
          <a:p>
            <a:pPr marL="871538" lvl="1" indent="-514350">
              <a:lnSpc>
                <a:spcPct val="100000"/>
              </a:lnSpc>
              <a:spcAft>
                <a:spcPts val="500"/>
              </a:spcAft>
              <a:buFont typeface="+mj-lt"/>
              <a:buAutoNum type="alphaLcParenR"/>
            </a:pPr>
            <a:r>
              <a:rPr lang="en-US" sz="2400" dirty="0" smtClean="0">
                <a:effectLst/>
              </a:rPr>
              <a:t>A digital circuit that performs arithmetic and logical operations</a:t>
            </a:r>
            <a:endParaRPr lang="bg-BG" sz="2400" dirty="0">
              <a:effectLst/>
            </a:endParaRPr>
          </a:p>
          <a:p>
            <a:pPr marL="871538" lvl="1" indent="-514350">
              <a:lnSpc>
                <a:spcPct val="100000"/>
              </a:lnSpc>
              <a:spcAft>
                <a:spcPts val="500"/>
              </a:spcAft>
              <a:buFont typeface="+mj-lt"/>
              <a:buAutoNum type="alphaLcParenR"/>
            </a:pPr>
            <a:r>
              <a:rPr lang="en-US" sz="2400" dirty="0" smtClean="0">
                <a:effectLst/>
              </a:rPr>
              <a:t>The main printed circuit board in computing and other advanced systems</a:t>
            </a:r>
            <a:endParaRPr lang="bg-BG" sz="2400" dirty="0">
              <a:effectLst/>
            </a:endParaRPr>
          </a:p>
          <a:p>
            <a:pPr marL="871538" lvl="1" indent="-514350">
              <a:lnSpc>
                <a:spcPct val="100000"/>
              </a:lnSpc>
              <a:spcAft>
                <a:spcPts val="500"/>
              </a:spcAft>
              <a:buFont typeface="+mj-lt"/>
              <a:buAutoNum type="alphaLcParenR"/>
            </a:pPr>
            <a:r>
              <a:rPr lang="en-US" sz="2400" dirty="0" smtClean="0">
                <a:effectLst/>
              </a:rPr>
              <a:t>None of the above</a:t>
            </a:r>
            <a:endParaRPr lang="bg-BG" sz="2400" dirty="0">
              <a:effectLst/>
            </a:endParaRPr>
          </a:p>
          <a:p>
            <a:pPr marL="357188" lvl="1" indent="0">
              <a:buNone/>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360714" y="1524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nvGrpSpPr>
          <p:cNvPr id="6" name="CheckBoxUnchecked"/>
          <p:cNvGrpSpPr/>
          <p:nvPr>
            <p:custDataLst>
              <p:custData r:id="rId1"/>
            </p:custDataLst>
          </p:nvPr>
        </p:nvGrpSpPr>
        <p:grpSpPr>
          <a:xfrm>
            <a:off x="254000" y="254000"/>
            <a:ext cx="466132" cy="230832"/>
            <a:chOff x="5179843" y="2087449"/>
            <a:chExt cx="436859" cy="216403"/>
          </a:xfrm>
        </p:grpSpPr>
        <p:sp>
          <p:nvSpPr>
            <p:cNvPr id="7" name="Content"/>
            <p:cNvSpPr txBox="1"/>
            <p:nvPr/>
          </p:nvSpPr>
          <p:spPr>
            <a:xfrm>
              <a:off x="5179848" y="2087449"/>
              <a:ext cx="436854" cy="216403"/>
            </a:xfrm>
            <a:prstGeom prst="rect">
              <a:avLst/>
            </a:prstGeom>
            <a:noFill/>
          </p:spPr>
          <p:txBody>
            <a:bodyPr wrap="none" lIns="164592" tIns="18288" rIns="45720" bIns="27432" rtlCol="0" anchor="ctr" anchorCtr="0">
              <a:spAutoFit/>
            </a:bodyPr>
            <a:lstStyle/>
            <a:p>
              <a:r>
                <a:rPr lang="en-US" sz="1200" dirty="0" smtClean="0">
                  <a:latin typeface="Segoe UI" pitchFamily="34" charset="0"/>
                  <a:ea typeface="Segoe UI" pitchFamily="34" charset="0"/>
                  <a:cs typeface="Segoe UI" pitchFamily="34" charset="0"/>
                </a:rPr>
                <a:t>text</a:t>
              </a:r>
            </a:p>
          </p:txBody>
        </p:sp>
        <p:sp>
          <p:nvSpPr>
            <p:cNvPr id="8" name="CheckBox"/>
            <p:cNvSpPr/>
            <p:nvPr/>
          </p:nvSpPr>
          <p:spPr>
            <a:xfrm>
              <a:off x="5179843" y="2150902"/>
              <a:ext cx="100012"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dirty="0"/>
            </a:p>
          </p:txBody>
        </p:sp>
      </p:grpSp>
    </p:spTree>
    <p:extLst>
      <p:ext uri="{BB962C8B-B14F-4D97-AF65-F5344CB8AC3E}">
        <p14:creationId xmlns:p14="http://schemas.microsoft.com/office/powerpoint/2010/main" val="9616827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Databases. Systems for management of databases. Logical and physical organization. Data models.</a:t>
            </a:r>
            <a:endParaRPr lang="bg-BG" dirty="0" smtClean="0"/>
          </a:p>
          <a:p>
            <a:pPr lvl="1"/>
            <a:r>
              <a:rPr lang="en-US" dirty="0" smtClean="0"/>
              <a:t>Relational databases. Tables and relationships. Objects in the databases. Types of data.</a:t>
            </a:r>
            <a:endParaRPr lang="bg-BG" dirty="0" smtClean="0"/>
          </a:p>
          <a:p>
            <a:pPr lvl="1"/>
            <a:r>
              <a:rPr lang="en-US" dirty="0" smtClean="0"/>
              <a:t>SQL Language. Types of SQL commands and requests.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1805565261"/>
      </p:ext>
    </p:extLst>
  </p:cSld>
  <p:clrMapOvr>
    <a:masterClrMapping/>
  </p:clrMapOvr>
  <p:transition spd="slow">
    <p:wheel spokes="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dirty="0" smtClean="0"/>
          </a:p>
          <a:p>
            <a:r>
              <a:rPr lang="en-US" dirty="0" smtClean="0"/>
              <a:t>Which command in the SQL alter database item under some condition?</a:t>
            </a:r>
            <a:endParaRPr lang="en-US" sz="2400" dirty="0" smtClean="0"/>
          </a:p>
          <a:p>
            <a:pPr marL="871538" lvl="1" indent="-514350">
              <a:buFont typeface="+mj-lt"/>
              <a:buAutoNum type="alphaLcParenR"/>
            </a:pPr>
            <a:r>
              <a:rPr lang="en-US" sz="2400" dirty="0"/>
              <a:t>UPDATE ... SET ... WHERE ...</a:t>
            </a:r>
          </a:p>
          <a:p>
            <a:pPr marL="871538" lvl="1" indent="-514350">
              <a:buFont typeface="+mj-lt"/>
              <a:buAutoNum type="alphaLcParenR"/>
            </a:pPr>
            <a:r>
              <a:rPr lang="en-US" sz="2400" dirty="0" smtClean="0"/>
              <a:t>CONVERT … TO … WHEN …</a:t>
            </a:r>
          </a:p>
          <a:p>
            <a:pPr marL="871538" lvl="1" indent="-514350">
              <a:buFont typeface="+mj-lt"/>
              <a:buAutoNum type="alphaLcParenR"/>
            </a:pPr>
            <a:r>
              <a:rPr lang="en-US" sz="2400" dirty="0" smtClean="0"/>
              <a:t>IF … SET … CHANGE …</a:t>
            </a:r>
          </a:p>
          <a:p>
            <a:pPr marL="871538" lvl="1" indent="-514350">
              <a:buFont typeface="+mj-lt"/>
              <a:buAutoNum type="alphaLcParenR"/>
            </a:pPr>
            <a:r>
              <a:rPr lang="en-US" sz="2400" dirty="0" smtClean="0"/>
              <a:t>REPLACE … WITH … WHEN</a:t>
            </a:r>
          </a:p>
          <a:p>
            <a:pPr marL="871538" lvl="1" indent="-514350">
              <a:buFont typeface="+mj-lt"/>
              <a:buAutoNum type="alphaLcParenR"/>
            </a:pPr>
            <a:r>
              <a:rPr lang="en-US" sz="2400" dirty="0" smtClean="0"/>
              <a:t>UPDATE … POSITION … IF</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360812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a:t>Information</a:t>
            </a:r>
            <a:r>
              <a:rPr lang="bg-BG" sz="2800" dirty="0" smtClean="0"/>
              <a:t>:</a:t>
            </a:r>
            <a:r>
              <a:rPr lang="en-US" sz="2400" dirty="0" smtClean="0"/>
              <a:t/>
            </a:r>
            <a:br>
              <a:rPr lang="en-US" sz="2400" dirty="0" smtClean="0"/>
            </a:br>
            <a:r>
              <a:rPr lang="en-US" sz="2400" dirty="0" smtClean="0"/>
              <a:t>UPDATE</a:t>
            </a:r>
            <a:r>
              <a:rPr lang="en-US" sz="2400" dirty="0"/>
              <a:t> </a:t>
            </a:r>
            <a:r>
              <a:rPr lang="en-US" sz="2400" i="1" dirty="0" err="1"/>
              <a:t>table_name</a:t>
            </a:r>
            <a:r>
              <a:rPr lang="en-US" sz="2400" dirty="0"/>
              <a:t> </a:t>
            </a:r>
            <a:r>
              <a:rPr lang="en-US" sz="2400" dirty="0" smtClean="0"/>
              <a:t/>
            </a:r>
            <a:br>
              <a:rPr lang="en-US" sz="2400" dirty="0" smtClean="0"/>
            </a:br>
            <a:r>
              <a:rPr lang="en-US" sz="2400" dirty="0" smtClean="0"/>
              <a:t>SET</a:t>
            </a:r>
            <a:r>
              <a:rPr lang="en-US" sz="2400" dirty="0"/>
              <a:t> </a:t>
            </a:r>
            <a:r>
              <a:rPr lang="en-US" sz="2400" i="1" dirty="0" err="1"/>
              <a:t>column_name</a:t>
            </a:r>
            <a:r>
              <a:rPr lang="en-US" sz="2400" dirty="0"/>
              <a:t> = </a:t>
            </a:r>
            <a:r>
              <a:rPr lang="en-US" sz="2400" i="1" dirty="0"/>
              <a:t>value</a:t>
            </a:r>
            <a:r>
              <a:rPr lang="en-US" sz="2400" dirty="0"/>
              <a:t> [, </a:t>
            </a:r>
            <a:r>
              <a:rPr lang="en-US" sz="2400" i="1" dirty="0" err="1"/>
              <a:t>column_name</a:t>
            </a:r>
            <a:r>
              <a:rPr lang="en-US" sz="2400" dirty="0"/>
              <a:t> = </a:t>
            </a:r>
            <a:r>
              <a:rPr lang="en-US" sz="2400" i="1" dirty="0"/>
              <a:t>value ...</a:t>
            </a:r>
            <a:r>
              <a:rPr lang="en-US" sz="2400" dirty="0"/>
              <a:t>] [WHERE </a:t>
            </a:r>
            <a:r>
              <a:rPr lang="en-US" sz="2400" i="1" dirty="0"/>
              <a:t>condition</a:t>
            </a:r>
            <a:r>
              <a:rPr lang="en-US" sz="2400" dirty="0"/>
              <a:t>]</a:t>
            </a:r>
            <a:endParaRPr lang="bg-BG" sz="2400" dirty="0" smtClean="0"/>
          </a:p>
          <a:p>
            <a:r>
              <a:rPr lang="en-US" sz="2400" dirty="0" smtClean="0"/>
              <a:t>Source:</a:t>
            </a:r>
          </a:p>
          <a:p>
            <a:pPr lvl="1"/>
            <a:r>
              <a:rPr lang="en-US" sz="2400" dirty="0" smtClean="0">
                <a:hlinkClick r:id="rId2"/>
              </a:rPr>
              <a:t>http</a:t>
            </a:r>
            <a:r>
              <a:rPr lang="en-US" sz="2400" dirty="0">
                <a:hlinkClick r:id="rId2"/>
              </a:rPr>
              <a:t>://en.wikipedia.org/wiki/SQL</a:t>
            </a:r>
            <a:endParaRPr lang="en-US" sz="2400" dirty="0" smtClean="0"/>
          </a:p>
          <a:p>
            <a:pPr lvl="1"/>
            <a:r>
              <a:rPr lang="en-US" sz="2400" dirty="0">
                <a:hlinkClick r:id="rId3"/>
              </a:rPr>
              <a:t>http://en.wikipedia.org/wiki/Data_manipulation_language</a:t>
            </a:r>
            <a:endParaRPr lang="en-US" sz="2400" dirty="0" smtClean="0"/>
          </a:p>
          <a:p>
            <a:pPr lvl="1"/>
            <a:r>
              <a:rPr lang="en-US" sz="2400" dirty="0">
                <a:hlinkClick r:id="rId4"/>
              </a:rPr>
              <a:t>http://en.wikipedia.org/wiki/Update_(SQL)</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3266806590"/>
      </p:ext>
    </p:extLst>
  </p:cSld>
  <p:clrMapOvr>
    <a:masterClrMapping/>
  </p:clrMapOvr>
  <p:transition spd="slow">
    <p:wheel spokes="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 BPM, FMIS, CAD/CAM, CMS, software architectures</a:t>
            </a:r>
            <a:endParaRPr lang="en-US" dirty="0"/>
          </a:p>
        </p:txBody>
      </p:sp>
      <p:pic>
        <p:nvPicPr>
          <p:cNvPr id="5"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72440"/>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ransition spd="slow">
    <p:wheel spokes="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systems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3000" dirty="0" smtClean="0"/>
              <a:t>The questions from this section on the compendium shall cover the following areas</a:t>
            </a:r>
            <a:r>
              <a:rPr lang="bg-BG" sz="3000" dirty="0" smtClean="0"/>
              <a:t>:</a:t>
            </a:r>
          </a:p>
          <a:p>
            <a:pPr lvl="1">
              <a:lnSpc>
                <a:spcPct val="100000"/>
              </a:lnSpc>
            </a:pPr>
            <a:r>
              <a:rPr lang="en-US" sz="2800" dirty="0" smtClean="0"/>
              <a:t>Information systems. Classification (</a:t>
            </a:r>
            <a:r>
              <a:rPr lang="en-US" sz="2800" dirty="0" err="1" smtClean="0"/>
              <a:t>organisation</a:t>
            </a:r>
            <a:r>
              <a:rPr lang="en-US" sz="2800" dirty="0" smtClean="0"/>
              <a:t> management – ERP, production management, relations with customers and suppliers – CRM reports, analyses and forecasts-BI to solve specific problems, ...). Life cycle (the main stages in the creation and use). Basic functions and tasks. System architectures – double-layer (client/server), triple-layer, N-layer (distributed), 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2971313293"/>
      </p:ext>
    </p:extLst>
  </p:cSld>
  <p:clrMapOvr>
    <a:masterClrMapping/>
  </p:clrMapOvr>
  <p:transition spd="slow">
    <p:wheel spokes="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In business intelligence(BI) a data warehouse refers to</a:t>
            </a:r>
            <a:r>
              <a:rPr lang="bg-BG" dirty="0" smtClean="0">
                <a:effectLst/>
              </a:rPr>
              <a:t>:</a:t>
            </a:r>
            <a:endParaRPr lang="en-US" sz="2400" dirty="0" smtClean="0"/>
          </a:p>
          <a:p>
            <a:pPr marL="871538" lvl="1" indent="-514350">
              <a:buFont typeface="+mj-lt"/>
              <a:buAutoNum type="alphaLcParenR"/>
            </a:pPr>
            <a:r>
              <a:rPr lang="en-US" sz="2400" dirty="0" smtClean="0"/>
              <a:t>A </a:t>
            </a:r>
            <a:r>
              <a:rPr lang="en-US" sz="2400" dirty="0"/>
              <a:t>storage facility for data </a:t>
            </a:r>
            <a:r>
              <a:rPr lang="en-US" sz="2400" dirty="0" smtClean="0"/>
              <a:t>devices</a:t>
            </a:r>
            <a:endParaRPr lang="bg-BG" sz="2400" dirty="0" smtClean="0"/>
          </a:p>
          <a:p>
            <a:pPr marL="871538" lvl="1" indent="-514350">
              <a:buFont typeface="+mj-lt"/>
              <a:buAutoNum type="alphaLcParenR"/>
            </a:pPr>
            <a:r>
              <a:rPr lang="en-US" sz="2400" dirty="0" smtClean="0"/>
              <a:t>C</a:t>
            </a:r>
            <a:r>
              <a:rPr lang="en-US" sz="2400" dirty="0"/>
              <a:t># programming </a:t>
            </a:r>
            <a:r>
              <a:rPr lang="en-US" sz="2400" dirty="0" smtClean="0"/>
              <a:t>library</a:t>
            </a:r>
            <a:endParaRPr lang="bg-BG" sz="2400" dirty="0" smtClean="0"/>
          </a:p>
          <a:p>
            <a:pPr marL="871538" lvl="1" indent="-514350">
              <a:buFont typeface="+mj-lt"/>
              <a:buAutoNum type="alphaLcParenR"/>
            </a:pPr>
            <a:r>
              <a:rPr lang="en-US" sz="2400" dirty="0" smtClean="0"/>
              <a:t>A </a:t>
            </a:r>
            <a:r>
              <a:rPr lang="en-US" sz="2400" dirty="0"/>
              <a:t>collection of copied subject-oriented data specifically structured for query and </a:t>
            </a:r>
            <a:r>
              <a:rPr lang="en-US" sz="2400" dirty="0" smtClean="0"/>
              <a:t>analysis</a:t>
            </a:r>
            <a:endParaRPr lang="bg-BG" sz="2400" dirty="0" smtClean="0"/>
          </a:p>
          <a:p>
            <a:pPr marL="871538" lvl="1" indent="-514350">
              <a:buFont typeface="+mj-lt"/>
              <a:buAutoNum type="alphaLcParenR"/>
            </a:pPr>
            <a:r>
              <a:rPr lang="en-US" sz="2400" dirty="0" smtClean="0"/>
              <a:t>XAML </a:t>
            </a:r>
            <a:r>
              <a:rPr lang="en-US" sz="2400" dirty="0"/>
              <a:t>instructions </a:t>
            </a:r>
            <a:r>
              <a:rPr lang="en-US" sz="2400" dirty="0" smtClean="0"/>
              <a:t>database</a:t>
            </a:r>
            <a:endParaRPr lang="bg-BG" sz="2400" dirty="0" smtClean="0"/>
          </a:p>
          <a:p>
            <a:pPr marL="871538" lvl="1" indent="-514350">
              <a:buFont typeface="+mj-lt"/>
              <a:buAutoNum type="alphaLcParenR"/>
            </a:pPr>
            <a:r>
              <a:rPr lang="en-US" sz="2400" dirty="0" smtClean="0"/>
              <a:t>A </a:t>
            </a:r>
            <a:r>
              <a:rPr lang="en-US" sz="2400" dirty="0"/>
              <a:t>temporary storage for user  files before data </a:t>
            </a:r>
            <a:r>
              <a:rPr lang="en-US" sz="2400" dirty="0" smtClean="0"/>
              <a:t>encryption</a:t>
            </a:r>
            <a:endParaRPr lang="bg-BG" sz="2400" dirty="0"/>
          </a:p>
          <a:p>
            <a:pPr marL="871538" lvl="1" indent="-514350">
              <a:buFont typeface="+mj-lt"/>
              <a:buAutoNum type="alphaLcParenR"/>
            </a:pPr>
            <a:endParaRPr lang="bg-BG" sz="2000" dirty="0">
              <a:effectLst/>
            </a:endParaRPr>
          </a:p>
          <a:p>
            <a:pPr marL="871538" lvl="1" indent="-514350">
              <a:buFont typeface="+mj-lt"/>
              <a:buAutoNum type="alphaLcParenR"/>
            </a:pPr>
            <a:endParaRPr lang="bg-BG" sz="2000" dirty="0">
              <a:effectLst/>
            </a:endParaRPr>
          </a:p>
          <a:p>
            <a:pPr marL="871538" lvl="1" indent="-514350">
              <a:buFont typeface="+mj-lt"/>
              <a:buAutoNum type="alphaLcParenR"/>
            </a:pPr>
            <a:endParaRPr lang="bg-BG" sz="2000" dirty="0">
              <a:effectLst/>
            </a:endParaRPr>
          </a:p>
          <a:p>
            <a:pPr marL="871538" lvl="1" indent="-514350">
              <a:buFont typeface="+mj-lt"/>
              <a:buAutoNum type="alphaLcParenR"/>
            </a:pPr>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381000" y="3124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000" dirty="0" smtClean="0"/>
          </a:p>
          <a:p>
            <a:r>
              <a:rPr lang="en-US" dirty="0" smtClean="0"/>
              <a:t>Information</a:t>
            </a:r>
            <a:r>
              <a:rPr lang="bg-BG" dirty="0" smtClean="0"/>
              <a:t>:</a:t>
            </a:r>
            <a:r>
              <a:rPr lang="en-US" dirty="0"/>
              <a:t/>
            </a:r>
            <a:br>
              <a:rPr lang="en-US" dirty="0"/>
            </a:br>
            <a:r>
              <a:rPr lang="en-US" sz="2400" dirty="0" smtClean="0">
                <a:effectLst/>
              </a:rPr>
              <a:t>Data warehouse is a set of thematically-focused, integrated, time-aligned and reliably stored data to facilitate and assist in the decision making process of the manual. It is a copy of transaction data specifically structured for inspection and analysis. A central repository for data created by pooling data from one or more heterogeneous sources. </a:t>
            </a:r>
          </a:p>
          <a:p>
            <a:r>
              <a:rPr lang="en-US" sz="2400" dirty="0" smtClean="0">
                <a:effectLst/>
              </a:rPr>
              <a:t>Source:</a:t>
            </a:r>
            <a:endParaRPr lang="bg-BG" sz="2400" dirty="0">
              <a:effectLst/>
            </a:endParaRPr>
          </a:p>
          <a:p>
            <a:pPr lvl="1"/>
            <a:r>
              <a:rPr lang="en-US" sz="2400" u="sng" dirty="0">
                <a:effectLst/>
                <a:hlinkClick r:id="rId2"/>
              </a:rPr>
              <a:t>http://en.wikipedia.org/wiki/Data_warehouse</a:t>
            </a:r>
            <a:endParaRPr lang="bg-BG" sz="2400" dirty="0">
              <a:effectLst/>
            </a:endParaRPr>
          </a:p>
          <a:p>
            <a:pPr lvl="1"/>
            <a:r>
              <a:rPr lang="en-US" sz="2400" u="sng" dirty="0">
                <a:effectLst/>
                <a:hlinkClick r:id="rId3"/>
              </a:rPr>
              <a:t>http://www.1keydata.com/datawarehousing/data-warehouse-definition.html</a:t>
            </a:r>
            <a:endParaRPr lang="bg-BG" sz="2400" dirty="0">
              <a:effectLst/>
            </a:endParaRPr>
          </a:p>
          <a:p>
            <a:pPr lvl="1"/>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704220388"/>
      </p:ext>
    </p:extLst>
  </p:cSld>
  <p:clrMapOvr>
    <a:masterClrMapping/>
  </p:clrMapOvr>
  <p:transition spd="slow">
    <p:wheel spokes="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smtClean="0"/>
              <a:t>Security and protection of information</a:t>
            </a:r>
            <a:endParaRPr lang="en-US" dirty="0"/>
          </a:p>
        </p:txBody>
      </p:sp>
      <p:sp>
        <p:nvSpPr>
          <p:cNvPr id="3" name="Subtitle 2"/>
          <p:cNvSpPr>
            <a:spLocks noGrp="1"/>
          </p:cNvSpPr>
          <p:nvPr>
            <p:ph type="subTitle" idx="1"/>
          </p:nvPr>
        </p:nvSpPr>
        <p:spPr>
          <a:xfrm>
            <a:off x="609600" y="4912520"/>
            <a:ext cx="7924800" cy="1564480"/>
          </a:xfrm>
        </p:spPr>
        <p:txBody>
          <a:bodyPr/>
          <a:lstStyle/>
          <a:p>
            <a:r>
              <a:rPr lang="en-US" dirty="0" smtClean="0"/>
              <a:t>Symmetric and asymmetric encryption algorithms, cryptographic hashing, digital signature, digital certificates</a:t>
            </a:r>
            <a:endParaRPr lang="en-US" dirty="0"/>
          </a:p>
        </p:txBody>
      </p:sp>
      <p:pic>
        <p:nvPicPr>
          <p:cNvPr id="33794"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ransition spd="slow">
    <p:wheel spokes="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smtClean="0"/>
              <a:t>Security and protection of information</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en-US" dirty="0" smtClean="0"/>
              <a:t>The questions from this section on the compendium shall cover the following areas</a:t>
            </a:r>
            <a:r>
              <a:rPr lang="bg-BG" dirty="0" smtClean="0"/>
              <a:t>:</a:t>
            </a:r>
          </a:p>
          <a:p>
            <a:pPr lvl="1">
              <a:lnSpc>
                <a:spcPts val="3700"/>
              </a:lnSpc>
            </a:pPr>
            <a:r>
              <a:rPr lang="en-US" dirty="0" smtClean="0"/>
              <a:t>Security and protection of information. Methods and algorithms for encryption: symmetric cryptographic algorithms: DES, 3DES; Asymmetric cryptographic algorithms (with a public and private key) RSA, DSA. Cryptographic algorithms, SHA-1, MD5. Electronic signature. Public key infrastructure (PKI). Digital certificates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852978824"/>
      </p:ext>
    </p:extLst>
  </p:cSld>
  <p:clrMapOvr>
    <a:masterClrMapping/>
  </p:clrMapOvr>
  <p:transition spd="slow">
    <p:wheel spokes="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GB" sz="2800" dirty="0" smtClean="0">
              <a:effectLst/>
            </a:endParaRPr>
          </a:p>
          <a:p>
            <a:r>
              <a:rPr lang="en-GB" sz="2800" dirty="0" smtClean="0">
                <a:effectLst/>
              </a:rPr>
              <a:t>When </a:t>
            </a:r>
            <a:r>
              <a:rPr lang="en-GB" sz="2800" dirty="0">
                <a:effectLst/>
              </a:rPr>
              <a:t>creating a digital signature, which key is used by the sender to encrypt the message digest of the </a:t>
            </a:r>
            <a:r>
              <a:rPr lang="en-GB" sz="2800" dirty="0" smtClean="0">
                <a:effectLst/>
              </a:rPr>
              <a:t>document</a:t>
            </a:r>
            <a:r>
              <a:rPr lang="bg-BG" dirty="0" smtClean="0">
                <a:effectLst/>
              </a:rPr>
              <a:t>?</a:t>
            </a:r>
            <a:endParaRPr lang="en-US" sz="2400" dirty="0" smtClean="0"/>
          </a:p>
          <a:p>
            <a:pPr marL="871538" lvl="1" indent="-514350">
              <a:buFont typeface="+mj-lt"/>
              <a:buAutoNum type="alphaLcParenR"/>
            </a:pPr>
            <a:r>
              <a:rPr lang="en-US" sz="2400" dirty="0" smtClean="0">
                <a:effectLst/>
              </a:rPr>
              <a:t>The private one</a:t>
            </a:r>
            <a:endParaRPr lang="bg-BG" sz="2400" dirty="0" smtClean="0">
              <a:effectLst/>
            </a:endParaRPr>
          </a:p>
          <a:p>
            <a:pPr marL="871538" lvl="1" indent="-514350">
              <a:buFont typeface="+mj-lt"/>
              <a:buAutoNum type="alphaLcParenR"/>
            </a:pPr>
            <a:r>
              <a:rPr lang="en-US" sz="2400" dirty="0" smtClean="0">
                <a:effectLst/>
              </a:rPr>
              <a:t>The public one</a:t>
            </a:r>
            <a:endParaRPr lang="bg-BG" sz="2400" dirty="0" smtClean="0">
              <a:effectLst/>
            </a:endParaRPr>
          </a:p>
          <a:p>
            <a:pPr marL="871538" lvl="1" indent="-514350">
              <a:buFont typeface="+mj-lt"/>
              <a:buAutoNum type="alphaLcParenR"/>
            </a:pPr>
            <a:r>
              <a:rPr lang="en-US" sz="2400" dirty="0" smtClean="0">
                <a:effectLst/>
              </a:rPr>
              <a:t>The biggest one</a:t>
            </a:r>
            <a:endParaRPr lang="bg-BG" sz="2400" dirty="0" smtClean="0">
              <a:effectLst/>
            </a:endParaRPr>
          </a:p>
          <a:p>
            <a:pPr marL="871538" lvl="1" indent="-514350">
              <a:buFont typeface="+mj-lt"/>
              <a:buAutoNum type="alphaLcParenR"/>
            </a:pPr>
            <a:r>
              <a:rPr lang="en-US" sz="2400" dirty="0" smtClean="0">
                <a:effectLst/>
              </a:rPr>
              <a:t>The hash function</a:t>
            </a:r>
            <a:endParaRPr lang="bg-BG" sz="2400" dirty="0">
              <a:effectLst/>
            </a:endParaRPr>
          </a:p>
          <a:p>
            <a:pPr marL="871538" lvl="1" indent="-514350">
              <a:buFont typeface="+mj-lt"/>
              <a:buAutoNum type="alphaLcParenR"/>
            </a:pPr>
            <a:endParaRPr lang="bg-BG" sz="1800" dirty="0">
              <a:effectLst/>
            </a:endParaRPr>
          </a:p>
          <a:p>
            <a:pPr marL="871538" lvl="1" indent="-514350">
              <a:buFont typeface="+mj-lt"/>
              <a:buAutoNum type="alphaLcParenR"/>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57200" y="3048000"/>
            <a:ext cx="533400" cy="5334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10025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1600" dirty="0" smtClean="0"/>
          </a:p>
          <a:p>
            <a:r>
              <a:rPr lang="en-US" dirty="0" smtClean="0"/>
              <a:t>Information</a:t>
            </a:r>
            <a:r>
              <a:rPr lang="bg-BG" dirty="0" smtClean="0"/>
              <a:t>:</a:t>
            </a:r>
            <a:r>
              <a:rPr lang="en-US" sz="2400" dirty="0" smtClean="0"/>
              <a:t/>
            </a:r>
            <a:br>
              <a:rPr lang="en-US" sz="2400" dirty="0" smtClean="0"/>
            </a:br>
            <a:r>
              <a:rPr lang="en-US" sz="2400" dirty="0" smtClean="0"/>
              <a:t>Working with a computer, the term chipset is commonly means "a set of specialized chips", seated on the motherboard or an expansion card. In the personal computer (PC) based on the Intel Pentium architecture, the term is often a specific group of chips on the motherboard: the North Bridge (the Northbridge) and South Bridge (the Southbridge). The bridge connects the CPU to very high-speed devices, especially RAM, graphic controllers, a Southbridge connects with slower peripherals (such as PCI or Isa). </a:t>
            </a:r>
          </a:p>
          <a:p>
            <a:r>
              <a:rPr lang="en-US" sz="2400" dirty="0" smtClean="0"/>
              <a:t>Source:</a:t>
            </a:r>
            <a:endParaRPr lang="en-US" sz="2400" dirty="0"/>
          </a:p>
          <a:p>
            <a:pPr lvl="1"/>
            <a:r>
              <a:rPr lang="bg-BG" sz="2400" u="sng" dirty="0" smtClean="0">
                <a:hlinkClick r:id="rId2"/>
              </a:rPr>
              <a:t>http</a:t>
            </a:r>
            <a:r>
              <a:rPr lang="bg-BG" sz="2400" u="sng" dirty="0">
                <a:hlinkClick r:id="rId2"/>
              </a:rPr>
              <a:t>://en.wikipedia.org/wiki/Chipset</a:t>
            </a:r>
            <a:endParaRPr lang="bg-BG" sz="2400" dirty="0"/>
          </a:p>
          <a:p>
            <a:pPr lvl="1"/>
            <a:endParaRPr lang="en-US" sz="1600" dirty="0" smtClean="0"/>
          </a:p>
          <a:p>
            <a:pPr marL="357188" lvl="1" indent="0">
              <a:buNone/>
            </a:pPr>
            <a:endParaRPr lang="en-US" sz="1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700635175"/>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400" dirty="0" smtClean="0"/>
          </a:p>
          <a:p>
            <a:r>
              <a:rPr lang="en-US" dirty="0" smtClean="0"/>
              <a:t>Information</a:t>
            </a:r>
            <a:r>
              <a:rPr lang="bg-BG" dirty="0" smtClean="0"/>
              <a:t>:</a:t>
            </a:r>
            <a:r>
              <a:rPr lang="en-US" dirty="0"/>
              <a:t/>
            </a:r>
            <a:br>
              <a:rPr lang="en-US" dirty="0"/>
            </a:br>
            <a:r>
              <a:rPr lang="en-GB" sz="2400" dirty="0" smtClean="0"/>
              <a:t>When </a:t>
            </a:r>
            <a:r>
              <a:rPr lang="en-GB" sz="2400" dirty="0"/>
              <a:t>using digital signatures, the sender of the message generates the message digest of the document using a hash function, then encrypts it with his private key</a:t>
            </a:r>
            <a:r>
              <a:rPr lang="bg-BG" sz="2400" dirty="0" smtClean="0"/>
              <a:t>. </a:t>
            </a:r>
            <a:endParaRPr lang="en-US" sz="2400" dirty="0" smtClean="0"/>
          </a:p>
          <a:p>
            <a:r>
              <a:rPr lang="en-US" sz="2400" dirty="0" smtClean="0"/>
              <a:t>Source</a:t>
            </a:r>
            <a:r>
              <a:rPr lang="bg-BG" sz="2400" dirty="0" smtClean="0"/>
              <a:t>:</a:t>
            </a:r>
          </a:p>
          <a:p>
            <a:pPr lvl="1"/>
            <a:r>
              <a:rPr lang="en-GB" sz="2400" u="sng" dirty="0" smtClean="0">
                <a:hlinkClick r:id="rId2"/>
              </a:rPr>
              <a:t>http</a:t>
            </a:r>
            <a:r>
              <a:rPr lang="en-GB" sz="2400" u="sng" dirty="0">
                <a:hlinkClick r:id="rId2"/>
              </a:rPr>
              <a:t>://upload.wikimedia.org/wikipedia/commons/0/0f/Digital_signature_schema.gif</a:t>
            </a:r>
            <a:endParaRPr lang="bg-BG" sz="2400" dirty="0"/>
          </a:p>
          <a:p>
            <a:pPr lvl="1"/>
            <a:r>
              <a:rPr lang="bg-BG" sz="2400" u="sng" dirty="0" smtClean="0">
                <a:hlinkClick r:id="rId3"/>
              </a:rPr>
              <a:t>http</a:t>
            </a:r>
            <a:r>
              <a:rPr lang="bg-BG" sz="2400" u="sng" dirty="0">
                <a:hlinkClick r:id="rId3"/>
              </a:rPr>
              <a:t>://en.wikipedia.org/wiki/Digital_signature</a:t>
            </a:r>
            <a:endParaRPr lang="bg-BG" sz="2400" dirty="0"/>
          </a:p>
          <a:p>
            <a:pPr lvl="1"/>
            <a:r>
              <a:rPr lang="bg-BG" sz="2400" u="sng" dirty="0">
                <a:hlinkClick r:id="rId4"/>
              </a:rPr>
              <a:t>http://en.wikipedia.org/wiki/Public-key_cryptography</a:t>
            </a:r>
            <a:endParaRPr lang="bg-BG" sz="2400" dirty="0"/>
          </a:p>
          <a:p>
            <a:pPr lvl="1"/>
            <a:r>
              <a:rPr lang="bg-BG" sz="2400" u="sng" dirty="0">
                <a:hlinkClick r:id="rId5"/>
              </a:rPr>
              <a:t>http://en.wikipedia.org/wiki/Hash_function</a:t>
            </a:r>
            <a:endParaRPr lang="bg-BG" sz="2400" dirty="0"/>
          </a:p>
          <a:p>
            <a:pPr lvl="1"/>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1482029784"/>
      </p:ext>
    </p:extLst>
  </p:cSld>
  <p:clrMapOvr>
    <a:masterClrMapping/>
  </p:clrMapOvr>
  <p:transition spd="slow">
    <p:wheel spokes="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Software for presentations, preparation of presentations, slides, effects, notes, colors, images, sound, video</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ransition spd="slow">
    <p:wheel spokes="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systems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The questions from this section on the compendium shall cover the following areas</a:t>
            </a:r>
            <a:r>
              <a:rPr lang="bg-BG" dirty="0" smtClean="0"/>
              <a:t>:</a:t>
            </a:r>
          </a:p>
          <a:p>
            <a:pPr lvl="1">
              <a:lnSpc>
                <a:spcPct val="100000"/>
              </a:lnSpc>
            </a:pPr>
            <a:r>
              <a:rPr lang="en-US" dirty="0" smtClean="0"/>
              <a:t>Presentation of information by means of information technology. Computer presentation-slide effects, notes, color scheme, templates.</a:t>
            </a:r>
            <a:endParaRPr lang="bg-BG" dirty="0" smtClean="0"/>
          </a:p>
          <a:p>
            <a:pPr lvl="1">
              <a:lnSpc>
                <a:spcPct val="100000"/>
              </a:lnSpc>
            </a:pPr>
            <a:r>
              <a:rPr lang="en-US" dirty="0" smtClean="0"/>
              <a:t>Design of presentation materials – using colors, text, images, sound, animation and video.</a:t>
            </a:r>
            <a:endParaRPr lang="bg-BG" dirty="0" smtClean="0"/>
          </a:p>
          <a:p>
            <a:pPr lvl="1">
              <a:lnSpc>
                <a:spcPct val="100000"/>
              </a:lnSpc>
            </a:pPr>
            <a:r>
              <a:rPr lang="en-US" dirty="0" smtClean="0"/>
              <a:t>Software for presentations (presentation systems).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855654963"/>
      </p:ext>
    </p:extLst>
  </p:cSld>
  <p:clrMapOvr>
    <a:masterClrMapping/>
  </p:clrMapOvr>
  <p:transition spd="slow">
    <p:wheel spokes="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dirty="0" smtClean="0">
              <a:effectLst/>
            </a:endParaRPr>
          </a:p>
          <a:p>
            <a:r>
              <a:rPr lang="en-US" dirty="0" smtClean="0">
                <a:effectLst/>
              </a:rPr>
              <a:t>Which </a:t>
            </a:r>
            <a:r>
              <a:rPr lang="en-US" dirty="0">
                <a:effectLst/>
              </a:rPr>
              <a:t>of the following is Adobe’s presentation </a:t>
            </a:r>
            <a:r>
              <a:rPr lang="en-US" dirty="0" smtClean="0">
                <a:effectLst/>
              </a:rPr>
              <a:t>software</a:t>
            </a:r>
            <a:r>
              <a:rPr lang="bg-BG" dirty="0" smtClean="0">
                <a:effectLst/>
              </a:rPr>
              <a:t>?</a:t>
            </a:r>
          </a:p>
          <a:p>
            <a:pPr marL="871538" lvl="1" indent="-514350">
              <a:buFont typeface="+mj-lt"/>
              <a:buAutoNum type="alphaLcParenR"/>
            </a:pPr>
            <a:r>
              <a:rPr lang="bg-BG" sz="2800" dirty="0" smtClean="0"/>
              <a:t> </a:t>
            </a:r>
            <a:r>
              <a:rPr lang="en-US" sz="2400" dirty="0">
                <a:effectLst/>
              </a:rPr>
              <a:t>Adobe Acrobat </a:t>
            </a:r>
            <a:r>
              <a:rPr lang="en-US" sz="2400" dirty="0" smtClean="0">
                <a:effectLst/>
              </a:rPr>
              <a:t>Reader</a:t>
            </a:r>
            <a:endParaRPr lang="bg-BG" sz="2400" dirty="0" smtClean="0">
              <a:effectLst/>
            </a:endParaRPr>
          </a:p>
          <a:p>
            <a:pPr marL="871538" lvl="1" indent="-514350">
              <a:buFont typeface="+mj-lt"/>
              <a:buAutoNum type="alphaLcParenR"/>
            </a:pPr>
            <a:r>
              <a:rPr lang="en-US" sz="2400" dirty="0">
                <a:effectLst/>
              </a:rPr>
              <a:t>Adobe Premiere </a:t>
            </a:r>
            <a:r>
              <a:rPr lang="en-US" sz="2400" dirty="0" smtClean="0">
                <a:effectLst/>
              </a:rPr>
              <a:t>Pro</a:t>
            </a:r>
            <a:endParaRPr lang="bg-BG" sz="2400" dirty="0" smtClean="0">
              <a:effectLst/>
            </a:endParaRPr>
          </a:p>
          <a:p>
            <a:pPr marL="871538" lvl="1" indent="-514350">
              <a:buFont typeface="+mj-lt"/>
              <a:buAutoNum type="alphaLcParenR"/>
            </a:pPr>
            <a:r>
              <a:rPr lang="en-US" sz="2400" dirty="0">
                <a:effectLst/>
              </a:rPr>
              <a:t>Adobe </a:t>
            </a:r>
            <a:r>
              <a:rPr lang="en-US" sz="2400" dirty="0" smtClean="0">
                <a:effectLst/>
              </a:rPr>
              <a:t>InDesign</a:t>
            </a:r>
            <a:endParaRPr lang="bg-BG" sz="2400" dirty="0" smtClean="0">
              <a:effectLst/>
            </a:endParaRPr>
          </a:p>
          <a:p>
            <a:pPr marL="871538" lvl="1" indent="-514350">
              <a:buFont typeface="+mj-lt"/>
              <a:buAutoNum type="alphaLcParenR"/>
            </a:pPr>
            <a:r>
              <a:rPr lang="en-US" sz="2400" dirty="0">
                <a:effectLst/>
              </a:rPr>
              <a:t>Adobe </a:t>
            </a:r>
            <a:r>
              <a:rPr lang="en-US" sz="2400" dirty="0" smtClean="0">
                <a:effectLst/>
              </a:rPr>
              <a:t>Presenter</a:t>
            </a:r>
            <a:endParaRPr lang="bg-BG" sz="2400" dirty="0" smtClean="0">
              <a:effectLst/>
            </a:endParaRPr>
          </a:p>
          <a:p>
            <a:pPr marL="871538" lvl="1" indent="-514350">
              <a:buFont typeface="+mj-lt"/>
              <a:buAutoNum type="alphaLcParenR"/>
            </a:pPr>
            <a:r>
              <a:rPr lang="en-US" sz="2400" dirty="0">
                <a:effectLst/>
              </a:rPr>
              <a:t>Adobe </a:t>
            </a:r>
            <a:r>
              <a:rPr lang="en-US" sz="2400" dirty="0" smtClean="0">
                <a:effectLst/>
              </a:rPr>
              <a:t>Frame Maker</a:t>
            </a:r>
            <a:endParaRPr lang="bg-BG" sz="2400" dirty="0">
              <a:effectLst/>
            </a:endParaRPr>
          </a:p>
          <a:p>
            <a:pPr marL="871538" lvl="1" indent="-514350">
              <a:buFont typeface="+mj-lt"/>
              <a:buAutoNum type="alphaLcParenR"/>
            </a:pPr>
            <a:endParaRPr lang="bg-BG" sz="2000" dirty="0">
              <a:effectLst/>
            </a:endParaRPr>
          </a:p>
          <a:p>
            <a:pPr marL="871538" lvl="1" indent="-514350">
              <a:buFont typeface="+mj-lt"/>
              <a:buAutoNum type="alphaLcParenR"/>
            </a:pPr>
            <a:endParaRPr lang="bg-BG" sz="2000" dirty="0">
              <a:effectLst/>
            </a:endParaRPr>
          </a:p>
          <a:p>
            <a:pPr marL="871538" lvl="1" indent="-514350">
              <a:buFont typeface="+mj-lt"/>
              <a:buAutoNum type="alphaLcParenR"/>
            </a:pPr>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381000" y="4419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1600" dirty="0" smtClean="0"/>
          </a:p>
          <a:p>
            <a:r>
              <a:rPr lang="en-US" dirty="0" err="1" smtClean="0"/>
              <a:t>Informat</a:t>
            </a:r>
            <a:r>
              <a:rPr lang="en-US" sz="2400" dirty="0">
                <a:effectLst/>
              </a:rPr>
              <a:t/>
            </a:r>
            <a:br>
              <a:rPr lang="en-US" sz="2400" dirty="0">
                <a:effectLst/>
              </a:rPr>
            </a:br>
            <a:r>
              <a:rPr lang="en-US" sz="2400" dirty="0">
                <a:effectLst/>
              </a:rPr>
              <a:t>Acrobat reader </a:t>
            </a:r>
            <a:r>
              <a:rPr lang="en-US" sz="2400" dirty="0" smtClean="0">
                <a:effectLst/>
              </a:rPr>
              <a:t>is for viewing text. </a:t>
            </a:r>
            <a:r>
              <a:rPr lang="en-US" sz="2400" dirty="0">
                <a:effectLst/>
              </a:rPr>
              <a:t>Adobe Premiere Pro is a video-editor. Adobe InDesign </a:t>
            </a:r>
            <a:r>
              <a:rPr lang="en-US" sz="2400" dirty="0" smtClean="0">
                <a:effectLst/>
              </a:rPr>
              <a:t>graphic design software. </a:t>
            </a:r>
            <a:r>
              <a:rPr lang="en-US" sz="2400" dirty="0">
                <a:effectLst/>
              </a:rPr>
              <a:t>Adobe Frame Maker is a document </a:t>
            </a:r>
            <a:r>
              <a:rPr lang="en-US" sz="2400" dirty="0" smtClean="0">
                <a:effectLst/>
              </a:rPr>
              <a:t>processor</a:t>
            </a:r>
            <a:r>
              <a:rPr lang="bg-BG" sz="2400" dirty="0" smtClean="0">
                <a:effectLst/>
              </a:rPr>
              <a:t>. </a:t>
            </a:r>
            <a:r>
              <a:rPr lang="en-US" sz="2400" dirty="0">
                <a:effectLst/>
              </a:rPr>
              <a:t>Adobe Presenter, is Adobe’s presentation software. </a:t>
            </a:r>
            <a:endParaRPr lang="bg-BG" sz="2400" dirty="0">
              <a:effectLst/>
            </a:endParaRPr>
          </a:p>
          <a:p>
            <a:r>
              <a:rPr lang="en-US" sz="2400" dirty="0">
                <a:effectLst/>
              </a:rPr>
              <a:t>Source:</a:t>
            </a:r>
            <a:endParaRPr lang="bg-BG" sz="2400" dirty="0">
              <a:effectLst/>
            </a:endParaRPr>
          </a:p>
          <a:p>
            <a:pPr lvl="1">
              <a:spcBef>
                <a:spcPts val="300"/>
              </a:spcBef>
              <a:spcAft>
                <a:spcPts val="300"/>
              </a:spcAft>
            </a:pPr>
            <a:r>
              <a:rPr lang="en-US" sz="2400" u="sng" dirty="0">
                <a:effectLst/>
                <a:hlinkClick r:id="rId2"/>
              </a:rPr>
              <a:t>http://www.adobe.com/bg/products/presenter/faq.html</a:t>
            </a:r>
            <a:endParaRPr lang="bg-BG" sz="2400" dirty="0">
              <a:effectLst/>
            </a:endParaRPr>
          </a:p>
          <a:p>
            <a:pPr lvl="1">
              <a:spcBef>
                <a:spcPts val="300"/>
              </a:spcBef>
              <a:spcAft>
                <a:spcPts val="300"/>
              </a:spcAft>
            </a:pPr>
            <a:r>
              <a:rPr lang="en-US" sz="2400" u="sng" dirty="0">
                <a:effectLst/>
                <a:hlinkClick r:id="rId3"/>
              </a:rPr>
              <a:t>http://en.wikipedia.org/wiki/List_of_Adobe_software</a:t>
            </a:r>
            <a:endParaRPr lang="bg-BG" sz="2400" dirty="0">
              <a:effectLst/>
            </a:endParaRPr>
          </a:p>
          <a:p>
            <a:pPr lvl="1">
              <a:spcBef>
                <a:spcPts val="300"/>
              </a:spcBef>
              <a:spcAft>
                <a:spcPts val="300"/>
              </a:spcAft>
            </a:pPr>
            <a:r>
              <a:rPr lang="en-US" sz="2400" u="sng" dirty="0">
                <a:effectLst/>
                <a:hlinkClick r:id="rId4"/>
              </a:rPr>
              <a:t>http://en.wikipedia.org/wiki/Adobe_InDesign</a:t>
            </a:r>
            <a:endParaRPr lang="bg-BG" sz="2400" dirty="0">
              <a:effectLst/>
            </a:endParaRPr>
          </a:p>
          <a:p>
            <a:pPr lvl="1">
              <a:spcBef>
                <a:spcPts val="300"/>
              </a:spcBef>
              <a:spcAft>
                <a:spcPts val="300"/>
              </a:spcAft>
            </a:pPr>
            <a:r>
              <a:rPr lang="en-US" sz="2400" u="sng" dirty="0">
                <a:effectLst/>
                <a:hlinkClick r:id="rId5"/>
              </a:rPr>
              <a:t>http://en.wikipedia.org/wiki/Adobe_FrameMaker</a:t>
            </a:r>
            <a:endParaRPr lang="bg-BG" sz="2400" dirty="0">
              <a:effectLst/>
            </a:endParaRPr>
          </a:p>
          <a:p>
            <a:pPr lvl="1">
              <a:spcBef>
                <a:spcPts val="300"/>
              </a:spcBef>
              <a:spcAft>
                <a:spcPts val="300"/>
              </a:spcAft>
            </a:pPr>
            <a:r>
              <a:rPr lang="en-US" sz="2400" u="sng" dirty="0">
                <a:effectLst/>
                <a:hlinkClick r:id="rId6"/>
              </a:rPr>
              <a:t>http://</a:t>
            </a:r>
            <a:r>
              <a:rPr lang="en-US" sz="2400" u="sng" dirty="0" smtClean="0">
                <a:effectLst/>
                <a:hlinkClick r:id="rId6"/>
              </a:rPr>
              <a:t>en.wikipedia.org/wiki/Adobe_Premiere_Pro</a:t>
            </a:r>
            <a:endParaRPr lang="bg-BG"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2549878764"/>
      </p:ext>
    </p:extLst>
  </p:cSld>
  <p:clrMapOvr>
    <a:masterClrMapping/>
  </p:clrMapOvr>
  <p:transition spd="slow">
    <p:wheel spokes="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smtClean="0"/>
              <a:t>Multimedia</a:t>
            </a:r>
            <a:endParaRPr lang="en-US" dirty="0"/>
          </a:p>
        </p:txBody>
      </p:sp>
      <p:sp>
        <p:nvSpPr>
          <p:cNvPr id="3" name="Subtitle 2"/>
          <p:cNvSpPr>
            <a:spLocks noGrp="1"/>
          </p:cNvSpPr>
          <p:nvPr>
            <p:ph type="subTitle" idx="1"/>
          </p:nvPr>
        </p:nvSpPr>
        <p:spPr>
          <a:xfrm>
            <a:off x="609600" y="2143124"/>
            <a:ext cx="7924800" cy="954880"/>
          </a:xfrm>
        </p:spPr>
        <p:txBody>
          <a:bodyPr/>
          <a:lstStyle/>
          <a:p>
            <a:r>
              <a:rPr lang="en-US" dirty="0" smtClean="0"/>
              <a:t>Software for creating/processing of multimedia: sound, video, file formats</a:t>
            </a:r>
            <a:endParaRPr lang="en-US" dirty="0"/>
          </a:p>
        </p:txBody>
      </p:sp>
      <p:pic>
        <p:nvPicPr>
          <p:cNvPr id="36866"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ransition spd="slow">
    <p:wheel spokes="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Multimedia</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The questions from this section on the compendium shall cover the following areas</a:t>
            </a:r>
            <a:r>
              <a:rPr lang="bg-BG" dirty="0" smtClean="0"/>
              <a:t>:</a:t>
            </a:r>
          </a:p>
          <a:p>
            <a:pPr lvl="1"/>
            <a:r>
              <a:rPr lang="en-US" dirty="0" smtClean="0"/>
              <a:t>Multimedia. Technology for creating multimedia applications. Software tools for creating multimedia products. Generating animation and movies (insert and processing of images, sound, text). Compression of multimedia files. Converting multimedia file formats. Software for playing multimedia, animation and movies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236482837"/>
      </p:ext>
    </p:extLst>
  </p:cSld>
  <p:clrMapOvr>
    <a:masterClrMapping/>
  </p:clrMapOvr>
  <p:transition spd="slow">
    <p:wheel spokes="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dirty="0" smtClean="0"/>
          </a:p>
          <a:p>
            <a:r>
              <a:rPr lang="en-US" dirty="0" smtClean="0"/>
              <a:t>Which of the following video formats can NOT be played from a Blu-Ray drive:</a:t>
            </a:r>
          </a:p>
          <a:p>
            <a:pPr marL="871538" lvl="1" indent="-514350">
              <a:buFont typeface="+mj-lt"/>
              <a:buAutoNum type="alphaLcParenR"/>
            </a:pPr>
            <a:r>
              <a:rPr lang="en-US" sz="2400" dirty="0">
                <a:solidFill>
                  <a:srgbClr val="FFFFFF"/>
                </a:solidFill>
              </a:rPr>
              <a:t>H.262/MPEG-2</a:t>
            </a:r>
            <a:endParaRPr lang="en-US" sz="2400" dirty="0" smtClean="0">
              <a:solidFill>
                <a:srgbClr val="FFFFFF"/>
              </a:solidFill>
            </a:endParaRPr>
          </a:p>
          <a:p>
            <a:pPr marL="871538" lvl="1" indent="-514350">
              <a:buFont typeface="+mj-lt"/>
              <a:buAutoNum type="alphaLcParenR"/>
            </a:pPr>
            <a:r>
              <a:rPr lang="en-US" sz="2400" dirty="0" err="1" smtClean="0">
                <a:solidFill>
                  <a:srgbClr val="FFFFFF"/>
                </a:solidFill>
              </a:rPr>
              <a:t>Xvid</a:t>
            </a:r>
            <a:endParaRPr lang="en-US" sz="2400" dirty="0">
              <a:solidFill>
                <a:srgbClr val="FFFFFF"/>
              </a:solidFill>
            </a:endParaRPr>
          </a:p>
          <a:p>
            <a:pPr marL="871538" lvl="1" indent="-514350">
              <a:buFont typeface="+mj-lt"/>
              <a:buAutoNum type="alphaLcParenR"/>
            </a:pPr>
            <a:r>
              <a:rPr lang="en-US" sz="2400" dirty="0">
                <a:solidFill>
                  <a:srgbClr val="FFFFFF"/>
                </a:solidFill>
              </a:rPr>
              <a:t>VC-1</a:t>
            </a:r>
            <a:endParaRPr lang="en-US" sz="2400" dirty="0" smtClean="0">
              <a:solidFill>
                <a:srgbClr val="FFFFFF"/>
              </a:solidFill>
            </a:endParaRPr>
          </a:p>
          <a:p>
            <a:pPr marL="871538" lvl="1" indent="-514350">
              <a:buFont typeface="+mj-lt"/>
              <a:buAutoNum type="alphaLcParenR"/>
            </a:pPr>
            <a:r>
              <a:rPr lang="en-US" sz="2400" dirty="0" smtClean="0">
                <a:solidFill>
                  <a:srgbClr val="FFFFFF"/>
                </a:solidFill>
              </a:rPr>
              <a:t>H.264/MPEG-4</a:t>
            </a:r>
          </a:p>
          <a:p>
            <a:pPr marL="871538" lvl="1" indent="-514350">
              <a:buFont typeface="+mj-lt"/>
              <a:buAutoNum type="alphaLcParenR"/>
            </a:pPr>
            <a:r>
              <a:rPr lang="en-US" sz="2400" dirty="0" smtClean="0">
                <a:solidFill>
                  <a:srgbClr val="FFFFFF"/>
                </a:solidFill>
              </a:rPr>
              <a:t>None of the above</a:t>
            </a:r>
            <a:endParaRPr lang="en-US" sz="2400" dirty="0">
              <a:solidFill>
                <a:srgbClr val="FFFFFF"/>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457200" y="3342861"/>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053058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en-US" sz="2400" dirty="0" smtClean="0">
                <a:effectLst/>
              </a:rPr>
              <a:t/>
            </a:r>
            <a:br>
              <a:rPr lang="en-US" sz="2400" dirty="0" smtClean="0">
                <a:effectLst/>
              </a:rPr>
            </a:br>
            <a:r>
              <a:rPr lang="en-US" sz="2400" dirty="0" smtClean="0">
                <a:effectLst/>
              </a:rPr>
              <a:t>To play video from Blu-Ray Disks, players have to </a:t>
            </a:r>
            <a:r>
              <a:rPr lang="en-US" sz="2400" dirty="0">
                <a:effectLst/>
              </a:rPr>
              <a:t>support H.262/MPEG-2 Part 2, H.264/MPEG-4 Part 10: AVC, and SMPTE </a:t>
            </a:r>
            <a:r>
              <a:rPr lang="en-US" sz="2400" dirty="0" smtClean="0">
                <a:effectLst/>
              </a:rPr>
              <a:t>VC-1.</a:t>
            </a:r>
            <a:br>
              <a:rPr lang="en-US" sz="2400" dirty="0" smtClean="0">
                <a:effectLst/>
              </a:rPr>
            </a:br>
            <a:r>
              <a:rPr lang="en-US" sz="2400" dirty="0" smtClean="0">
                <a:effectLst/>
              </a:rPr>
              <a:t>BD-ROM </a:t>
            </a:r>
            <a:r>
              <a:rPr lang="en-US" sz="2400" dirty="0">
                <a:effectLst/>
              </a:rPr>
              <a:t>titles with video must store video using one of the three mandatory formats; multiple formats on a single title are allowed</a:t>
            </a:r>
            <a:r>
              <a:rPr lang="en-US" sz="2400" dirty="0" smtClean="0">
                <a:effectLst/>
              </a:rPr>
              <a:t>.</a:t>
            </a:r>
            <a:endParaRPr lang="bg-BG" sz="2400" dirty="0" smtClean="0">
              <a:effectLst/>
            </a:endParaRPr>
          </a:p>
          <a:p>
            <a:r>
              <a:rPr lang="en-US" sz="2400" dirty="0" smtClean="0">
                <a:effectLst/>
              </a:rPr>
              <a:t>Source</a:t>
            </a:r>
            <a:r>
              <a:rPr lang="bg-BG" sz="2400" dirty="0" smtClean="0">
                <a:effectLst/>
              </a:rPr>
              <a:t>:</a:t>
            </a:r>
            <a:endParaRPr lang="en-US" sz="2400" dirty="0" smtClean="0">
              <a:effectLst/>
            </a:endParaRPr>
          </a:p>
          <a:p>
            <a:pPr lvl="1"/>
            <a:r>
              <a:rPr lang="en-US" sz="2400" dirty="0">
                <a:effectLst/>
                <a:hlinkClick r:id="rId2"/>
              </a:rPr>
              <a:t>http://</a:t>
            </a:r>
            <a:r>
              <a:rPr lang="en-US" sz="2400" dirty="0" smtClean="0">
                <a:effectLst/>
                <a:hlinkClick r:id="rId2"/>
              </a:rPr>
              <a:t>en.wikipedia.org/wiki/Blu-ray_Disc#Codecs</a:t>
            </a:r>
            <a:endParaRPr lang="en-US" sz="2400" dirty="0" smtClean="0">
              <a:effectLst/>
            </a:endParaRPr>
          </a:p>
          <a:p>
            <a:pPr lvl="1"/>
            <a:r>
              <a:rPr lang="en-US" sz="2400" dirty="0">
                <a:effectLst/>
                <a:hlinkClick r:id="rId3"/>
              </a:rPr>
              <a:t>http://en.wikipedia.org/wiki/Comparison_of_video_codecs</a:t>
            </a:r>
            <a:endParaRPr lang="bg-BG" sz="24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409000535"/>
      </p:ext>
    </p:extLst>
  </p:cSld>
  <p:clrMapOvr>
    <a:masterClrMapping/>
  </p:clrMapOvr>
  <p:transition spd="slow">
    <p:wheel spokes="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model, network models, protocols, standards, hardware equipment</a:t>
            </a:r>
            <a:endParaRPr lang="en-US" dirty="0"/>
          </a:p>
        </p:txBody>
      </p:sp>
      <p:pic>
        <p:nvPicPr>
          <p:cNvPr id="38914"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Software systems</a:t>
            </a:r>
            <a:endParaRPr lang="en-US" dirty="0"/>
          </a:p>
        </p:txBody>
      </p:sp>
      <p:sp>
        <p:nvSpPr>
          <p:cNvPr id="3" name="Subtitle 2"/>
          <p:cNvSpPr>
            <a:spLocks noGrp="1"/>
          </p:cNvSpPr>
          <p:nvPr>
            <p:ph type="subTitle" idx="1"/>
          </p:nvPr>
        </p:nvSpPr>
        <p:spPr>
          <a:xfrm>
            <a:off x="609600" y="5526880"/>
            <a:ext cx="7924800" cy="569120"/>
          </a:xfrm>
        </p:spPr>
        <p:txBody>
          <a:bodyPr/>
          <a:lstStyle/>
          <a:p>
            <a:r>
              <a:rPr lang="en-US" dirty="0" smtClean="0"/>
              <a:t>Computer 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ransition spd="slow">
    <p:wheel spokes="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networks</a:t>
            </a:r>
            <a:endParaRPr lang="en-US"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Computer networks. Architecture of the OSI model. Network protocols.</a:t>
            </a:r>
            <a:endParaRPr lang="bg-BG" dirty="0" smtClean="0"/>
          </a:p>
          <a:p>
            <a:pPr lvl="1"/>
            <a:r>
              <a:rPr lang="en-US" dirty="0" smtClean="0"/>
              <a:t>Local networks – concepts, types, according to the Organization of management, topology, the basic standards, hardware components.</a:t>
            </a:r>
            <a:endParaRPr lang="bg-BG" dirty="0" smtClean="0"/>
          </a:p>
          <a:p>
            <a:pPr lvl="1"/>
            <a:r>
              <a:rPr lang="en-US" dirty="0" smtClean="0"/>
              <a:t>Global computer networks – concepts, ways of connecting, addresses, basic services. Users and access to resources.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1721764979"/>
      </p:ext>
    </p:extLst>
  </p:cSld>
  <p:clrMapOvr>
    <a:masterClrMapping/>
  </p:clrMapOvr>
  <p:transition spd="slow">
    <p:wheel spokes="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0" indent="0">
              <a:buNone/>
            </a:pPr>
            <a:r>
              <a:rPr lang="en-GB" dirty="0">
                <a:effectLst/>
              </a:rPr>
              <a:t>Assuming all devices are working properly, choose the path with the lowest latency for transferring  data between PC1 and PC2</a:t>
            </a:r>
            <a:r>
              <a:rPr lang="en-GB" dirty="0" smtClean="0">
                <a:effectLst/>
              </a:rPr>
              <a:t>:</a:t>
            </a:r>
            <a:endParaRPr lang="en-US" dirty="0" smtClean="0"/>
          </a:p>
          <a:p>
            <a:pPr marL="871538" lvl="1" indent="-514350">
              <a:buFont typeface="+mj-lt"/>
              <a:buAutoNum type="alphaLcParenR"/>
            </a:pPr>
            <a:r>
              <a:rPr lang="en-GB" sz="2400" dirty="0"/>
              <a:t>PC1-&gt;switch-&gt;router-&gt;switch-&gt;</a:t>
            </a:r>
            <a:r>
              <a:rPr lang="en-GB" sz="2400" dirty="0" smtClean="0"/>
              <a:t>PC2;</a:t>
            </a:r>
            <a:endParaRPr lang="bg-BG" sz="2400" dirty="0"/>
          </a:p>
          <a:p>
            <a:pPr marL="871538" lvl="1" indent="-514350">
              <a:buFont typeface="+mj-lt"/>
              <a:buAutoNum type="alphaLcParenR"/>
            </a:pPr>
            <a:r>
              <a:rPr lang="en-GB" sz="2400" dirty="0"/>
              <a:t>PC1-&gt;hub-&gt;router-&gt;switch-&gt;</a:t>
            </a:r>
            <a:r>
              <a:rPr lang="en-GB" sz="2400" dirty="0" smtClean="0"/>
              <a:t>PC2;</a:t>
            </a:r>
            <a:endParaRPr lang="en-US" sz="2400" dirty="0" smtClean="0"/>
          </a:p>
          <a:p>
            <a:pPr marL="871538" lvl="1" indent="-514350">
              <a:buFont typeface="+mj-lt"/>
              <a:buAutoNum type="alphaLcParenR"/>
            </a:pPr>
            <a:r>
              <a:rPr lang="en-GB" sz="2400" dirty="0"/>
              <a:t>PC1-&gt;switch-&gt;switch-&gt;firewall&gt;PC2</a:t>
            </a:r>
            <a:r>
              <a:rPr lang="en-GB" sz="2400" dirty="0" smtClean="0"/>
              <a:t>;</a:t>
            </a:r>
            <a:endParaRPr lang="en-US" sz="2400" dirty="0" smtClean="0"/>
          </a:p>
          <a:p>
            <a:pPr marL="871538" lvl="1" indent="-514350">
              <a:buFont typeface="+mj-lt"/>
              <a:buAutoNum type="alphaLcParenR"/>
            </a:pPr>
            <a:r>
              <a:rPr lang="en-GB" sz="2400" dirty="0"/>
              <a:t>PC1-&gt;hub-&gt;switch-&gt;hub-&gt;</a:t>
            </a:r>
            <a:r>
              <a:rPr lang="en-GB" sz="2400" dirty="0" smtClean="0"/>
              <a:t>PC2;</a:t>
            </a:r>
            <a:endParaRPr lang="bg-BG" sz="2400" dirty="0"/>
          </a:p>
          <a:p>
            <a:pPr marL="871538" lvl="1" indent="-514350">
              <a:buFont typeface="+mj-lt"/>
              <a:buAutoNum type="alphaLcParenR"/>
            </a:pPr>
            <a:r>
              <a:rPr lang="en-GB" sz="2400" dirty="0"/>
              <a:t>PC1-&gt;router-&gt;firewall-&gt;router-&gt;</a:t>
            </a:r>
            <a:r>
              <a:rPr lang="en-GB" sz="2400" dirty="0" smtClean="0"/>
              <a:t>PC2;</a:t>
            </a:r>
            <a:endParaRPr lang="bg-BG" sz="2400" dirty="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381000" y="4191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GB" dirty="0" smtClean="0">
                <a:effectLst/>
              </a:rPr>
              <a:t>Information:</a:t>
            </a:r>
            <a:r>
              <a:rPr lang="en-GB" sz="2400" dirty="0" smtClean="0">
                <a:effectLst/>
              </a:rPr>
              <a:t/>
            </a:r>
            <a:br>
              <a:rPr lang="en-GB" sz="2400" dirty="0" smtClean="0">
                <a:effectLst/>
              </a:rPr>
            </a:br>
            <a:r>
              <a:rPr lang="en-GB" sz="2400" dirty="0" smtClean="0">
                <a:effectLst/>
              </a:rPr>
              <a:t>Every </a:t>
            </a:r>
            <a:r>
              <a:rPr lang="en-GB" sz="2400" dirty="0">
                <a:effectLst/>
              </a:rPr>
              <a:t>device adds certain amount of latency to the traffic traversing the network, depending on the type of information it processes. Knowing on which layer of the OSI model the device operates may help us determine the approximate delay that the device will add to the network </a:t>
            </a:r>
            <a:r>
              <a:rPr lang="en-GB" sz="2400" dirty="0" smtClean="0">
                <a:effectLst/>
              </a:rPr>
              <a:t>traffic</a:t>
            </a:r>
            <a:r>
              <a:rPr lang="bg-BG" sz="2400" dirty="0" smtClean="0"/>
              <a:t>.</a:t>
            </a:r>
            <a:endParaRPr lang="en-US" sz="2400" dirty="0" smtClean="0"/>
          </a:p>
          <a:p>
            <a:r>
              <a:rPr lang="en-US" sz="2400" dirty="0" smtClean="0"/>
              <a:t>Source</a:t>
            </a:r>
            <a:r>
              <a:rPr lang="bg-BG" sz="2400" dirty="0" smtClean="0"/>
              <a:t>:</a:t>
            </a:r>
            <a:endParaRPr lang="en-US" sz="2400" dirty="0" smtClean="0"/>
          </a:p>
          <a:p>
            <a:pPr lvl="1"/>
            <a:r>
              <a:rPr lang="bg-BG" sz="2400" u="sng" dirty="0" smtClean="0">
                <a:effectLst/>
                <a:hlinkClick r:id="rId2"/>
              </a:rPr>
              <a:t>http://support.microsoft.com/kb/103884</a:t>
            </a:r>
            <a:endParaRPr lang="bg-BG" sz="2400" u="sng" dirty="0" smtClean="0">
              <a:effectLst/>
            </a:endParaRPr>
          </a:p>
          <a:p>
            <a:pPr lvl="1"/>
            <a:r>
              <a:rPr lang="bg-BG" sz="2400" u="sng" dirty="0" smtClean="0">
                <a:effectLst/>
                <a:hlinkClick r:id="rId3"/>
              </a:rPr>
              <a:t>http://en.wikipedia.org/wiki/Router_(computing)</a:t>
            </a:r>
            <a:endParaRPr lang="bg-BG" sz="2400" u="sng" dirty="0" smtClean="0">
              <a:effectLst/>
            </a:endParaRPr>
          </a:p>
          <a:p>
            <a:pPr lvl="1"/>
            <a:r>
              <a:rPr lang="bg-BG" sz="2400" u="sng" dirty="0" smtClean="0">
                <a:effectLst/>
                <a:hlinkClick r:id="rId4"/>
              </a:rPr>
              <a:t>http://en.wikipedia.org/wiki/Network_switch</a:t>
            </a:r>
            <a:endParaRPr lang="bg-BG" sz="2400" u="sng" dirty="0" smtClean="0">
              <a:effectLst/>
            </a:endParaRPr>
          </a:p>
          <a:p>
            <a:pPr lvl="1"/>
            <a:r>
              <a:rPr lang="bg-BG" sz="2400" u="sng" dirty="0" smtClean="0">
                <a:effectLst/>
                <a:hlinkClick r:id="rId5"/>
              </a:rPr>
              <a:t>http://en.wikipedia.org/wiki/Ethernet_hub</a:t>
            </a:r>
            <a:endParaRPr lang="bg-BG" sz="2400" u="sng" dirty="0" smtClean="0">
              <a:effectLst/>
            </a:endParaRPr>
          </a:p>
          <a:p>
            <a:pPr lvl="1"/>
            <a:r>
              <a:rPr lang="bg-BG" sz="2400" u="sng" dirty="0" smtClean="0">
                <a:effectLst/>
                <a:hlinkClick r:id="rId6"/>
              </a:rPr>
              <a:t>http://en.wikipedia.org/wiki/Firewall_(computing)</a:t>
            </a:r>
            <a:endParaRPr lang="bg-BG" sz="2400" dirty="0" smtClean="0">
              <a:effectLst/>
            </a:endParaRPr>
          </a:p>
          <a:p>
            <a:pPr lvl="1"/>
            <a:endParaRPr lang="bg-BG" sz="2300" dirty="0" smtClean="0">
              <a:effectLst/>
            </a:endParaRPr>
          </a:p>
          <a:p>
            <a:pPr lvl="1"/>
            <a:endParaRPr lang="bg-BG" sz="2300" dirty="0" smtClean="0">
              <a:effectLst/>
            </a:endParaRPr>
          </a:p>
          <a:p>
            <a:pPr lvl="1"/>
            <a:endParaRPr lang="bg-BG" sz="2300" u="sng" dirty="0" smtClean="0">
              <a:effectLst/>
            </a:endParaRPr>
          </a:p>
          <a:p>
            <a:pPr lvl="1"/>
            <a:endParaRPr lang="bg-BG" sz="2300" u="sng" dirty="0" smtClean="0">
              <a:effectLst/>
            </a:endParaRPr>
          </a:p>
          <a:p>
            <a:pPr marL="357188" lvl="1" indent="0">
              <a:buNone/>
            </a:pPr>
            <a:endParaRPr lang="bg-BG" sz="2300" u="sng" dirty="0" smtClean="0">
              <a:effectLst/>
            </a:endParaRPr>
          </a:p>
          <a:p>
            <a:pPr lvl="1"/>
            <a:endParaRPr lang="en-US" sz="2800" dirty="0" smtClean="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2703483197"/>
      </p:ext>
    </p:extLst>
  </p:cSld>
  <p:clrMapOvr>
    <a:masterClrMapping/>
  </p:clrMapOvr>
  <p:transition spd="slow">
    <p:wheel spokes="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smtClean="0"/>
              <a:t>A device on the Internet</a:t>
            </a:r>
            <a:endParaRPr lang="en-US" dirty="0"/>
          </a:p>
        </p:txBody>
      </p:sp>
      <p:sp>
        <p:nvSpPr>
          <p:cNvPr id="3" name="Subtitle 2"/>
          <p:cNvSpPr>
            <a:spLocks noGrp="1"/>
          </p:cNvSpPr>
          <p:nvPr>
            <p:ph type="subTitle" idx="1"/>
          </p:nvPr>
        </p:nvSpPr>
        <p:spPr>
          <a:xfrm>
            <a:off x="609600" y="5410200"/>
            <a:ext cx="7924800" cy="1026320"/>
          </a:xfrm>
        </p:spPr>
        <p:txBody>
          <a:bodyPr/>
          <a:lstStyle/>
          <a:p>
            <a:r>
              <a:rPr lang="en-US" dirty="0" smtClean="0"/>
              <a:t>Internet, protocols, services, WWW, HTTP, FTP, SMTP, POP3, IMAP, WebDAV, IP, DNS, ...</a:t>
            </a:r>
            <a:endParaRPr lang="ru-RU" dirty="0"/>
          </a:p>
        </p:txBody>
      </p:sp>
      <p:pic>
        <p:nvPicPr>
          <p:cNvPr id="41986"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ransition spd="slow">
    <p:wheel spokes="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device on the Internet</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The questions from this section on the compendium shall cover the following areas</a:t>
            </a:r>
            <a:r>
              <a:rPr lang="bg-BG" dirty="0" smtClean="0"/>
              <a:t>:</a:t>
            </a:r>
          </a:p>
          <a:p>
            <a:pPr lvl="1"/>
            <a:r>
              <a:rPr lang="en-US" sz="2800" dirty="0" smtClean="0"/>
              <a:t>Internet – actually, technically and </a:t>
            </a:r>
            <a:r>
              <a:rPr lang="en-US" sz="2800" dirty="0" err="1" smtClean="0"/>
              <a:t>tehnolo</a:t>
            </a:r>
            <a:r>
              <a:rPr lang="en-US" sz="2800" dirty="0" smtClean="0"/>
              <a:t>-technological aspects. Client-server architecture.</a:t>
            </a:r>
            <a:endParaRPr lang="bg-BG" sz="2800" dirty="0" smtClean="0"/>
          </a:p>
          <a:p>
            <a:pPr lvl="1"/>
            <a:r>
              <a:rPr lang="en-US" dirty="0" smtClean="0"/>
              <a:t>Basic services and protocols — HTTP, FTP, POP3, SMTP.</a:t>
            </a:r>
            <a:endParaRPr lang="bg-BG" dirty="0" smtClean="0"/>
          </a:p>
          <a:p>
            <a:pPr lvl="1"/>
            <a:r>
              <a:rPr lang="en-US" dirty="0" smtClean="0"/>
              <a:t>Types of Internet access – dial-up, ISDN, LAN, DSL/ADSL, Wi-Fi.</a:t>
            </a:r>
            <a:endParaRPr lang="bg-BG" dirty="0" smtClean="0"/>
          </a:p>
          <a:p>
            <a:pPr lvl="1"/>
            <a:r>
              <a:rPr lang="en-US" dirty="0" smtClean="0"/>
              <a:t>Internet addresses-IP addresses, DNS services, top level domains. Hosting.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2067151994"/>
      </p:ext>
    </p:extLst>
  </p:cSld>
  <p:clrMapOvr>
    <a:masterClrMapping/>
  </p:clrMapOvr>
  <p:transition spd="slow">
    <p:wheel spokes="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a:effectLst/>
              </a:rPr>
              <a:t>A set of communication standards for simultaneous digital transmission of voice, video, data, and other network services over the traditional circuits of the public switched telephone network </a:t>
            </a:r>
            <a:r>
              <a:rPr lang="en-US" sz="2800" i="1" dirty="0">
                <a:effectLst/>
              </a:rPr>
              <a:t>refers </a:t>
            </a:r>
            <a:r>
              <a:rPr lang="en-US" sz="2800" i="1" dirty="0" smtClean="0">
                <a:effectLst/>
              </a:rPr>
              <a:t>to</a:t>
            </a:r>
            <a:r>
              <a:rPr lang="bg-BG" sz="2800" dirty="0" smtClean="0">
                <a:effectLst/>
              </a:rPr>
              <a:t>?</a:t>
            </a:r>
            <a:endParaRPr lang="en-US" dirty="0" smtClean="0"/>
          </a:p>
          <a:p>
            <a:pPr marL="871538" lvl="1" indent="-514350">
              <a:buFont typeface="+mj-lt"/>
              <a:buAutoNum type="alphaLcParenR"/>
            </a:pPr>
            <a:r>
              <a:rPr lang="en-US" sz="2400" dirty="0" smtClean="0"/>
              <a:t>ADSL</a:t>
            </a:r>
            <a:endParaRPr lang="bg-BG" sz="2400" dirty="0"/>
          </a:p>
          <a:p>
            <a:pPr marL="871538" lvl="1" indent="-514350">
              <a:buFont typeface="+mj-lt"/>
              <a:buAutoNum type="alphaLcParenR"/>
            </a:pPr>
            <a:r>
              <a:rPr lang="en-US" sz="2400" dirty="0" smtClean="0"/>
              <a:t>ISDN</a:t>
            </a:r>
            <a:endParaRPr lang="bg-BG" sz="2400" dirty="0"/>
          </a:p>
          <a:p>
            <a:pPr marL="871538" lvl="1" indent="-514350">
              <a:buFont typeface="+mj-lt"/>
              <a:buAutoNum type="alphaLcParenR"/>
            </a:pPr>
            <a:r>
              <a:rPr lang="en-US" sz="2400" dirty="0" smtClean="0"/>
              <a:t>Dial-up</a:t>
            </a:r>
          </a:p>
          <a:p>
            <a:pPr marL="871538" lvl="1" indent="-514350">
              <a:buFont typeface="+mj-lt"/>
              <a:buAutoNum type="alphaLcParenR"/>
            </a:pPr>
            <a:r>
              <a:rPr lang="en-US" sz="2400" dirty="0" smtClean="0"/>
              <a:t>DNS</a:t>
            </a:r>
          </a:p>
          <a:p>
            <a:pPr marL="871538" lvl="1" indent="-514350">
              <a:buFont typeface="+mj-lt"/>
              <a:buAutoNum type="alphaLcParenR"/>
            </a:pPr>
            <a:r>
              <a:rPr lang="en-US" sz="2400" dirty="0" smtClean="0"/>
              <a:t>None of the above</a:t>
            </a:r>
          </a:p>
          <a:p>
            <a:pPr marL="871538" lvl="1" indent="-514350">
              <a:buFont typeface="+mj-lt"/>
              <a:buAutoNum type="alphaLcParenR"/>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457200" y="3429000"/>
            <a:ext cx="532108" cy="4572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79520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000" dirty="0" smtClean="0"/>
          </a:p>
          <a:p>
            <a:r>
              <a:rPr lang="en-US" dirty="0" smtClean="0"/>
              <a:t>Information</a:t>
            </a:r>
            <a:r>
              <a:rPr lang="bg-BG" dirty="0" smtClean="0"/>
              <a:t>:</a:t>
            </a:r>
            <a:r>
              <a:rPr lang="en-US" sz="2400" dirty="0"/>
              <a:t/>
            </a:r>
            <a:br>
              <a:rPr lang="en-US" sz="2400" dirty="0"/>
            </a:br>
            <a:r>
              <a:rPr lang="en-US" sz="2400" dirty="0" smtClean="0"/>
              <a:t>Integrated </a:t>
            </a:r>
            <a:r>
              <a:rPr lang="en-US" sz="2400" dirty="0"/>
              <a:t>Services for Digital Network (ISDN) is a set of communication standards for simultaneous digital transmission of voice, video, data, and other network services over the traditional circuits of the public switched telephone network. Prior to ISDN, the telephone system was viewed as a way to transport voice, with some special services available for data</a:t>
            </a:r>
            <a:r>
              <a:rPr lang="en-US" sz="2400" dirty="0" smtClean="0"/>
              <a:t>. ISDN </a:t>
            </a:r>
            <a:r>
              <a:rPr lang="en-US" sz="2400" dirty="0"/>
              <a:t>is </a:t>
            </a:r>
            <a:r>
              <a:rPr lang="en-US" sz="2400" dirty="0" smtClean="0"/>
              <a:t>integrates </a:t>
            </a:r>
            <a:r>
              <a:rPr lang="en-US" sz="2400" dirty="0"/>
              <a:t>speech and data on the same </a:t>
            </a:r>
            <a:r>
              <a:rPr lang="en-US" sz="2400" dirty="0" smtClean="0"/>
              <a:t>lines.</a:t>
            </a:r>
            <a:endParaRPr lang="bg-BG" sz="2400" dirty="0"/>
          </a:p>
          <a:p>
            <a:r>
              <a:rPr lang="en-US" sz="2400" dirty="0"/>
              <a:t>Source:</a:t>
            </a:r>
            <a:endParaRPr lang="bg-BG" sz="2400" dirty="0"/>
          </a:p>
          <a:p>
            <a:pPr lvl="1"/>
            <a:r>
              <a:rPr lang="bg-BG" sz="2400" u="sng" dirty="0">
                <a:hlinkClick r:id="rId2"/>
              </a:rPr>
              <a:t>http://en.wikipedia.org/wiki/ISDN</a:t>
            </a:r>
            <a:endParaRPr lang="bg-BG" sz="2400" dirty="0"/>
          </a:p>
          <a:p>
            <a:pPr lvl="1"/>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2570336046"/>
      </p:ext>
    </p:extLst>
  </p:cSld>
  <p:clrMapOvr>
    <a:masterClrMapping/>
  </p:clrMapOvr>
  <p:transition spd="slow">
    <p:wheel spokes="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smtClean="0"/>
              <a:t>Electronic communication</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social networks, forums,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ransition spd="slow">
    <p:wheel spokes="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communication</a:t>
            </a:r>
            <a:endParaRPr lang="en-US"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Electronic communication.</a:t>
            </a:r>
            <a:endParaRPr lang="bg-BG" dirty="0" smtClean="0"/>
          </a:p>
          <a:p>
            <a:pPr lvl="1"/>
            <a:r>
              <a:rPr lang="en-US" dirty="0" smtClean="0"/>
              <a:t>E-mail-e-mail clients and Web-based interfaces and protocols.</a:t>
            </a:r>
            <a:endParaRPr lang="bg-BG" dirty="0" smtClean="0"/>
          </a:p>
          <a:p>
            <a:pPr lvl="1"/>
            <a:r>
              <a:rPr lang="en-US" dirty="0" smtClean="0"/>
              <a:t>Conversations in real time – IRC, ICQ, Skype, MSN Messenger, Yahoo Messenger – principles of action and protocols.</a:t>
            </a:r>
            <a:endParaRPr lang="bg-BG" dirty="0" smtClean="0"/>
          </a:p>
          <a:p>
            <a:pPr lvl="1"/>
            <a:r>
              <a:rPr lang="en-US" dirty="0" smtClean="0"/>
              <a:t>Social networks.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863007882"/>
      </p:ext>
    </p:extLst>
  </p:cSld>
  <p:clrMapOvr>
    <a:masterClrMapping/>
  </p:clrMapOvr>
  <p:transition spd="slow">
    <p:wheel spokes="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b="0" dirty="0" smtClean="0">
              <a:effectLst/>
            </a:endParaRPr>
          </a:p>
          <a:p>
            <a:r>
              <a:rPr lang="en-US" b="0" dirty="0" smtClean="0">
                <a:effectLst/>
              </a:rPr>
              <a:t> </a:t>
            </a:r>
            <a:r>
              <a:rPr lang="en-US" b="0" dirty="0">
                <a:effectLst/>
              </a:rPr>
              <a:t>Which of the following is email </a:t>
            </a:r>
            <a:r>
              <a:rPr lang="en-US" b="0" dirty="0" smtClean="0">
                <a:effectLst/>
              </a:rPr>
              <a:t>protocol?</a:t>
            </a:r>
          </a:p>
          <a:p>
            <a:pPr marL="871538" lvl="1" indent="-514350">
              <a:buFont typeface="+mj-lt"/>
              <a:buAutoNum type="alphaLcParenR"/>
            </a:pPr>
            <a:r>
              <a:rPr lang="en-US" sz="2400" dirty="0" smtClean="0"/>
              <a:t>RIP</a:t>
            </a:r>
          </a:p>
          <a:p>
            <a:pPr marL="871538" lvl="1" indent="-514350">
              <a:buFont typeface="+mj-lt"/>
              <a:buAutoNum type="alphaLcParenR"/>
            </a:pPr>
            <a:r>
              <a:rPr lang="en-US" sz="2400" dirty="0" smtClean="0"/>
              <a:t>HTTP</a:t>
            </a:r>
          </a:p>
          <a:p>
            <a:pPr marL="871538" lvl="1" indent="-514350">
              <a:buFont typeface="+mj-lt"/>
              <a:buAutoNum type="alphaLcParenR"/>
            </a:pPr>
            <a:r>
              <a:rPr lang="en-US" sz="2400" dirty="0" smtClean="0"/>
              <a:t>SSH</a:t>
            </a:r>
          </a:p>
          <a:p>
            <a:pPr marL="871538" lvl="1" indent="-514350">
              <a:buFont typeface="+mj-lt"/>
              <a:buAutoNum type="alphaLcParenR"/>
            </a:pPr>
            <a:r>
              <a:rPr lang="en-US" sz="2400" dirty="0" smtClean="0"/>
              <a:t>SMTP</a:t>
            </a:r>
          </a:p>
          <a:p>
            <a:pPr marL="871538" lvl="1" indent="-514350">
              <a:buFont typeface="+mj-lt"/>
              <a:buAutoNum type="alphaLcParenR"/>
            </a:pPr>
            <a:r>
              <a:rPr lang="en-US" sz="2400" dirty="0" smtClean="0"/>
              <a:t>FTP</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457200" y="3810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Computer programs (software)</a:t>
            </a:r>
            <a:endParaRPr lang="bg-BG" sz="3600"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Computer programs (software</a:t>
            </a:r>
            <a:r>
              <a:rPr lang="bg-BG" dirty="0" smtClean="0"/>
              <a:t>)</a:t>
            </a:r>
          </a:p>
          <a:p>
            <a:pPr lvl="2"/>
            <a:r>
              <a:rPr lang="en-US" dirty="0" smtClean="0"/>
              <a:t>Actually, functions, classification.</a:t>
            </a:r>
            <a:endParaRPr lang="bg-BG" dirty="0" smtClean="0"/>
          </a:p>
          <a:p>
            <a:pPr lvl="2"/>
            <a:r>
              <a:rPr lang="en-US" dirty="0" smtClean="0"/>
              <a:t>Create.</a:t>
            </a:r>
            <a:endParaRPr lang="bg-BG" dirty="0" smtClean="0"/>
          </a:p>
          <a:p>
            <a:pPr lvl="2"/>
            <a:r>
              <a:rPr lang="en-US" dirty="0" smtClean="0"/>
              <a:t>Ways of use (installation, startup, uninstall</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332220446"/>
      </p:ext>
    </p:extLst>
  </p:cSld>
  <p:clrMapOvr>
    <a:masterClrMapping/>
  </p:clrMapOvr>
  <p:transition spd="slow">
    <p:wheel spokes="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400" dirty="0" smtClean="0"/>
          </a:p>
          <a:p>
            <a:r>
              <a:rPr lang="en-US" dirty="0" smtClean="0"/>
              <a:t>Information</a:t>
            </a:r>
            <a:r>
              <a:rPr lang="bg-BG" dirty="0" smtClean="0"/>
              <a:t>:</a:t>
            </a:r>
            <a:r>
              <a:rPr lang="en-US" sz="2400" dirty="0" smtClean="0"/>
              <a:t/>
            </a:r>
            <a:br>
              <a:rPr lang="en-US" sz="2400" dirty="0" smtClean="0"/>
            </a:br>
            <a:r>
              <a:rPr lang="en-US" sz="2400" dirty="0" smtClean="0"/>
              <a:t> SMTP </a:t>
            </a:r>
            <a:r>
              <a:rPr lang="en-US" sz="2400" dirty="0"/>
              <a:t>(Simple Mail Transfer Protocol) </a:t>
            </a:r>
            <a:r>
              <a:rPr lang="en-US" sz="2400" dirty="0" smtClean="0"/>
              <a:t>is the Internet standard host-to-host email transport protocol and traditionally operate with TCP port 25. The SMTP protocol is used by most e-mail systems that send mail. The letters can then be downloaded by POP3 or IMAP from a local client or program</a:t>
            </a:r>
            <a:r>
              <a:rPr lang="bg-BG" sz="2400" dirty="0" smtClean="0"/>
              <a:t>. </a:t>
            </a:r>
            <a:r>
              <a:rPr lang="en-US" sz="2400" dirty="0" smtClean="0"/>
              <a:t/>
            </a:r>
            <a:br>
              <a:rPr lang="en-US" sz="2400" dirty="0" smtClean="0"/>
            </a:br>
            <a:r>
              <a:rPr lang="en-US" sz="2400" dirty="0"/>
              <a:t> </a:t>
            </a:r>
            <a:r>
              <a:rPr lang="en-US" sz="2400" dirty="0" smtClean="0"/>
              <a:t>SMTP Protocol is designed to be equally useful in any computer and user</a:t>
            </a:r>
            <a:r>
              <a:rPr lang="bg-BG" sz="2400" dirty="0" smtClean="0"/>
              <a:t>.</a:t>
            </a:r>
            <a:endParaRPr lang="en-US" sz="2400" dirty="0"/>
          </a:p>
          <a:p>
            <a:r>
              <a:rPr lang="en-US" sz="2400" dirty="0" smtClean="0"/>
              <a:t>Source:</a:t>
            </a:r>
          </a:p>
          <a:p>
            <a:pPr lvl="1"/>
            <a:r>
              <a:rPr lang="en-US" sz="2400" dirty="0">
                <a:hlinkClick r:id="rId2"/>
              </a:rPr>
              <a:t>http://bg.wikipedia.org/wiki/SMTP</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456842245"/>
      </p:ext>
    </p:extLst>
  </p:cSld>
  <p:clrMapOvr>
    <a:masterClrMapping/>
  </p:clrMapOvr>
  <p:transition spd="slow">
    <p:wheel spokes="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smtClean="0"/>
              <a:t>How does the WWW? The Protocol HTTP, GET, POST, URL, Web browser, Web page, Web site, ...</a:t>
            </a:r>
            <a:endParaRPr lang="en-US" dirty="0"/>
          </a:p>
        </p:txBody>
      </p:sp>
      <p:pic>
        <p:nvPicPr>
          <p:cNvPr id="48130"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ransition spd="slow">
    <p:wheel spokes="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Global information system on the World Wide Web (WWW) – nature and functioning.</a:t>
            </a:r>
            <a:endParaRPr lang="bg-BG" dirty="0" smtClean="0"/>
          </a:p>
          <a:p>
            <a:pPr lvl="1"/>
            <a:r>
              <a:rPr lang="en-US" dirty="0" smtClean="0"/>
              <a:t>Web servers and Web browsers. Protocol HTTP GET and POST methods. Hyperlink technology (Internet links).</a:t>
            </a:r>
            <a:endParaRPr lang="bg-BG" dirty="0" smtClean="0"/>
          </a:p>
          <a:p>
            <a:pPr lvl="1"/>
            <a:r>
              <a:rPr lang="en-US" dirty="0" smtClean="0"/>
              <a:t>Web page – the nature, purpose, and URL elements.</a:t>
            </a:r>
            <a:endParaRPr lang="bg-BG" dirty="0" smtClean="0"/>
          </a:p>
          <a:p>
            <a:pPr lvl="1"/>
            <a:r>
              <a:rPr lang="en-US" dirty="0" smtClean="0"/>
              <a:t>Hosting of Web sites.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4192493576"/>
      </p:ext>
    </p:extLst>
  </p:cSld>
  <p:clrMapOvr>
    <a:masterClrMapping/>
  </p:clrMapOvr>
  <p:transition spd="slow">
    <p:wheel spokes="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 </a:t>
            </a:r>
            <a:r>
              <a:rPr lang="en-US" dirty="0">
                <a:effectLst/>
              </a:rPr>
              <a:t>A program that traverses the hypertext, following each hyperlink and gathering all the retrieved documents is known </a:t>
            </a:r>
            <a:r>
              <a:rPr lang="en-US" dirty="0" smtClean="0">
                <a:effectLst/>
              </a:rPr>
              <a:t>as</a:t>
            </a:r>
            <a:r>
              <a:rPr lang="bg-BG" dirty="0" smtClean="0">
                <a:effectLst/>
              </a:rPr>
              <a:t>:</a:t>
            </a:r>
            <a:endParaRPr lang="en-US" dirty="0" smtClean="0"/>
          </a:p>
          <a:p>
            <a:pPr marL="871538" lvl="1" indent="-514350">
              <a:buFont typeface="+mj-lt"/>
              <a:buAutoNum type="alphaLcParenR"/>
            </a:pPr>
            <a:r>
              <a:rPr lang="en-US" sz="2400" dirty="0" smtClean="0"/>
              <a:t>Web detective</a:t>
            </a:r>
          </a:p>
          <a:p>
            <a:pPr marL="871538" lvl="1" indent="-514350">
              <a:buFont typeface="+mj-lt"/>
              <a:buAutoNum type="alphaLcParenR"/>
            </a:pPr>
            <a:r>
              <a:rPr lang="en-US" sz="2400" dirty="0"/>
              <a:t>Wet </a:t>
            </a:r>
            <a:r>
              <a:rPr lang="en-US" sz="2400" dirty="0" smtClean="0"/>
              <a:t>navigator</a:t>
            </a:r>
            <a:endParaRPr lang="bg-BG" sz="2400" dirty="0"/>
          </a:p>
          <a:p>
            <a:pPr marL="871538" lvl="1" indent="-514350">
              <a:buFont typeface="+mj-lt"/>
              <a:buAutoNum type="alphaLcParenR"/>
            </a:pPr>
            <a:r>
              <a:rPr lang="en-US" sz="2400" dirty="0"/>
              <a:t>Web </a:t>
            </a:r>
            <a:r>
              <a:rPr lang="en-US" sz="2400" dirty="0" smtClean="0"/>
              <a:t>scanner</a:t>
            </a:r>
          </a:p>
          <a:p>
            <a:pPr marL="871538" lvl="1" indent="-514350">
              <a:buFont typeface="+mj-lt"/>
              <a:buAutoNum type="alphaLcParenR"/>
            </a:pPr>
            <a:r>
              <a:rPr lang="en-US" sz="2400" dirty="0"/>
              <a:t>Web crawler / </a:t>
            </a:r>
            <a:r>
              <a:rPr lang="en-US" sz="2400" dirty="0" smtClean="0"/>
              <a:t>spider</a:t>
            </a:r>
            <a:endParaRPr lang="bg-BG" sz="2400" dirty="0"/>
          </a:p>
          <a:p>
            <a:pPr marL="871538" lvl="1" indent="-514350">
              <a:buFont typeface="+mj-lt"/>
              <a:buAutoNum type="alphaLcParenR"/>
            </a:pPr>
            <a:r>
              <a:rPr lang="en-US" sz="2400" dirty="0"/>
              <a:t>Internet logger </a:t>
            </a:r>
            <a:r>
              <a:rPr lang="en-US" sz="2400" dirty="0" smtClean="0"/>
              <a:t>bot</a:t>
            </a:r>
            <a:endParaRPr lang="bg-BG" sz="2400" dirty="0"/>
          </a:p>
          <a:p>
            <a:pPr marL="357188" lvl="1" indent="0">
              <a:buNone/>
            </a:pPr>
            <a:endParaRPr lang="bg-BG" dirty="0">
              <a:effectLst/>
            </a:endParaRP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4114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400" dirty="0" smtClean="0"/>
          </a:p>
          <a:p>
            <a:r>
              <a:rPr lang="en-US" dirty="0" smtClean="0"/>
              <a:t>Information</a:t>
            </a:r>
            <a:r>
              <a:rPr lang="bg-BG" dirty="0" smtClean="0"/>
              <a:t>:</a:t>
            </a:r>
            <a:r>
              <a:rPr lang="en-US" sz="2400" dirty="0"/>
              <a:t/>
            </a:r>
            <a:br>
              <a:rPr lang="en-US" sz="2400" dirty="0"/>
            </a:br>
            <a:r>
              <a:rPr lang="en-US" sz="2400" dirty="0" smtClean="0"/>
              <a:t>A </a:t>
            </a:r>
            <a:r>
              <a:rPr lang="en-US" sz="2400" dirty="0"/>
              <a:t>Web crawler is an Internet bot that systematically browses the World Wide Web, typically for the purpose of Web indexing. Web crawlers can copy all the pages they visit for later processing by a search engine that indexes the downloaded pages so that users can search them much more quickly. Crawlers can validate hyperlinks and HTML code</a:t>
            </a:r>
            <a:r>
              <a:rPr lang="bg-BG" sz="2400" dirty="0" smtClean="0"/>
              <a:t>.</a:t>
            </a:r>
            <a:endParaRPr lang="bg-BG" sz="2400" dirty="0"/>
          </a:p>
          <a:p>
            <a:r>
              <a:rPr lang="en-US" sz="2400" dirty="0" smtClean="0"/>
              <a:t>Source:</a:t>
            </a:r>
            <a:endParaRPr lang="bg-BG" sz="2400" dirty="0"/>
          </a:p>
          <a:p>
            <a:pPr lvl="1"/>
            <a:r>
              <a:rPr lang="en-US" sz="2400" u="sng" dirty="0">
                <a:hlinkClick r:id="rId2"/>
              </a:rPr>
              <a:t>http://en.wikipedia.org/wiki/Web_crawler</a:t>
            </a:r>
            <a:endParaRPr lang="bg-BG" sz="2400" dirty="0"/>
          </a:p>
          <a:p>
            <a:pPr lvl="1"/>
            <a:r>
              <a:rPr lang="en-US" sz="2400" u="sng" dirty="0">
                <a:hlinkClick r:id="rId3"/>
              </a:rPr>
              <a:t>http://www.wisegeek.org/what-is-a-web-crawler.htm</a:t>
            </a:r>
            <a:endParaRPr lang="bg-BG" sz="2400" dirty="0"/>
          </a:p>
          <a:p>
            <a:pPr lvl="2"/>
            <a:endParaRPr lang="bg-BG" sz="22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1791372757"/>
      </p:ext>
    </p:extLst>
  </p:cSld>
  <p:clrMapOvr>
    <a:masterClrMapping/>
  </p:clrMapOvr>
  <p:transition spd="slow">
    <p:wheel spokes="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Web design, 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en-US" dirty="0" smtClean="0"/>
              <a:t>Web design, HTML, CSS, text, graphics, links, tables, forms ...</a:t>
            </a:r>
            <a:endParaRPr lang="en-US" dirty="0"/>
          </a:p>
        </p:txBody>
      </p:sp>
      <p:pic>
        <p:nvPicPr>
          <p:cNvPr id="5120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ransition spd="slow">
    <p:wheel spokes="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 HTML, CSS</a:t>
            </a:r>
            <a:endParaRPr lang="en-US" dirty="0"/>
          </a:p>
        </p:txBody>
      </p:sp>
      <p:sp>
        <p:nvSpPr>
          <p:cNvPr id="3" name="Content Placeholder 2"/>
          <p:cNvSpPr>
            <a:spLocks noGrp="1"/>
          </p:cNvSpPr>
          <p:nvPr>
            <p:ph idx="1"/>
          </p:nvPr>
        </p:nvSpPr>
        <p:spPr/>
        <p:txBody>
          <a:bodyPr/>
          <a:lstStyle/>
          <a:p>
            <a:r>
              <a:rPr lang="en-US" dirty="0" smtClean="0"/>
              <a:t>The questions from this section on the compendium shall cover the following areas</a:t>
            </a:r>
            <a:r>
              <a:rPr lang="bg-BG" dirty="0" smtClean="0"/>
              <a:t>:</a:t>
            </a:r>
          </a:p>
          <a:p>
            <a:pPr lvl="1"/>
            <a:r>
              <a:rPr lang="en-US" dirty="0" smtClean="0"/>
              <a:t>Planning, design, development and testing of Web sites.</a:t>
            </a:r>
            <a:endParaRPr lang="bg-BG" dirty="0" smtClean="0"/>
          </a:p>
          <a:p>
            <a:pPr lvl="1"/>
            <a:r>
              <a:rPr lang="en-US" dirty="0" smtClean="0"/>
              <a:t>Basic HTML tags: Insert formatted text, images, links (backlinks), tables.</a:t>
            </a:r>
            <a:endParaRPr lang="bg-BG" dirty="0" smtClean="0"/>
          </a:p>
          <a:p>
            <a:pPr lvl="1"/>
            <a:r>
              <a:rPr lang="en-US" dirty="0" smtClean="0"/>
              <a:t>Styling language websites CSS.</a:t>
            </a:r>
            <a:endParaRPr lang="bg-BG" dirty="0" smtClean="0"/>
          </a:p>
          <a:p>
            <a:pPr lvl="1"/>
            <a:r>
              <a:rPr lang="en-US" dirty="0" smtClean="0"/>
              <a:t>Align the content in a Web page.</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513530299"/>
      </p:ext>
    </p:extLst>
  </p:cSld>
  <p:clrMapOvr>
    <a:masterClrMapping/>
  </p:clrMapOvr>
  <p:transition spd="slow">
    <p:wheel spokes="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 HTML, CSS (2)</a:t>
            </a:r>
            <a:endParaRPr lang="en-US" dirty="0"/>
          </a:p>
        </p:txBody>
      </p:sp>
      <p:sp>
        <p:nvSpPr>
          <p:cNvPr id="3" name="Content Placeholder 2"/>
          <p:cNvSpPr>
            <a:spLocks noGrp="1"/>
          </p:cNvSpPr>
          <p:nvPr>
            <p:ph idx="1"/>
          </p:nvPr>
        </p:nvSpPr>
        <p:spPr/>
        <p:txBody>
          <a:bodyPr/>
          <a:lstStyle/>
          <a:p>
            <a:pPr lvl="1"/>
            <a:r>
              <a:rPr lang="en-US" dirty="0" smtClean="0"/>
              <a:t>Characteristics of page (background, color, images, align, titles of pages, encoding of pages, meta tags), paragraphs, fonts, colors, insert images.</a:t>
            </a:r>
            <a:endParaRPr lang="bg-BG" dirty="0" smtClean="0"/>
          </a:p>
          <a:p>
            <a:pPr lvl="1"/>
            <a:r>
              <a:rPr lang="en-US" dirty="0" smtClean="0"/>
              <a:t>Conversion of Web design (thumbnail) to a Web site. Content management systems.</a:t>
            </a:r>
            <a:endParaRPr lang="bg-BG" dirty="0" smtClean="0"/>
          </a:p>
          <a:p>
            <a:pPr lvl="1"/>
            <a:r>
              <a:rPr lang="en-US" dirty="0" smtClean="0"/>
              <a:t>Frames (frames). Navigation: transfer of management in frames (frames).</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143525373"/>
      </p:ext>
    </p:extLst>
  </p:cSld>
  <p:clrMapOvr>
    <a:masterClrMapping/>
  </p:clrMapOvr>
  <p:transition spd="slow">
    <p:wheel spokes="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Which of the following </a:t>
            </a:r>
            <a:r>
              <a:rPr lang="en-US" dirty="0">
                <a:effectLst/>
              </a:rPr>
              <a:t>IS</a:t>
            </a:r>
            <a:r>
              <a:rPr lang="en-US" dirty="0" smtClean="0">
                <a:effectLst/>
              </a:rPr>
              <a:t> wrong</a:t>
            </a:r>
            <a:r>
              <a:rPr lang="bg-BG" dirty="0" smtClean="0">
                <a:effectLst/>
              </a:rPr>
              <a:t>?</a:t>
            </a:r>
            <a:endParaRPr lang="en-US" dirty="0" smtClean="0"/>
          </a:p>
          <a:p>
            <a:pPr marL="871538" lvl="1" indent="-514350">
              <a:buFont typeface="+mj-lt"/>
              <a:buAutoNum type="alphaLcParenR"/>
            </a:pPr>
            <a:r>
              <a:rPr lang="en-US" sz="2200" dirty="0">
                <a:effectLst/>
              </a:rPr>
              <a:t>The web banner is a form of advertising on the internet delivered by an ad </a:t>
            </a:r>
            <a:r>
              <a:rPr lang="en-US" sz="2200" dirty="0" smtClean="0">
                <a:effectLst/>
              </a:rPr>
              <a:t>server</a:t>
            </a:r>
            <a:endParaRPr lang="bg-BG" sz="2200" dirty="0">
              <a:effectLst/>
            </a:endParaRPr>
          </a:p>
          <a:p>
            <a:pPr marL="871538" lvl="1" indent="-514350">
              <a:buFont typeface="+mj-lt"/>
              <a:buAutoNum type="alphaLcParenR"/>
            </a:pPr>
            <a:r>
              <a:rPr lang="en-US" sz="2200" dirty="0">
                <a:effectLst/>
              </a:rPr>
              <a:t>The web banner entitles embedding an advertisement into a web </a:t>
            </a:r>
            <a:r>
              <a:rPr lang="en-US" sz="2200" dirty="0" smtClean="0">
                <a:effectLst/>
              </a:rPr>
              <a:t>page</a:t>
            </a:r>
            <a:endParaRPr lang="bg-BG" sz="2200" dirty="0">
              <a:effectLst/>
            </a:endParaRPr>
          </a:p>
          <a:p>
            <a:pPr marL="871538" lvl="1" indent="-514350">
              <a:buFont typeface="+mj-lt"/>
              <a:buAutoNum type="alphaLcParenR"/>
            </a:pPr>
            <a:r>
              <a:rPr lang="en-US" sz="2200" dirty="0">
                <a:effectLst/>
              </a:rPr>
              <a:t>The web banner is used as a hyperlink between a third-party’s website and an advertiser’s website and, thus the banner attracts traffic to the advertiser’s </a:t>
            </a:r>
            <a:r>
              <a:rPr lang="en-US" sz="2200" dirty="0" smtClean="0">
                <a:effectLst/>
              </a:rPr>
              <a:t>website</a:t>
            </a:r>
            <a:endParaRPr lang="bg-BG" sz="2200" dirty="0">
              <a:effectLst/>
            </a:endParaRPr>
          </a:p>
          <a:p>
            <a:pPr marL="871538" lvl="1" indent="-514350">
              <a:buFont typeface="+mj-lt"/>
              <a:buAutoNum type="alphaLcParenR"/>
            </a:pPr>
            <a:r>
              <a:rPr lang="en-US" sz="2200" dirty="0">
                <a:effectLst/>
              </a:rPr>
              <a:t>The use of a proxy server blocks banners and thus allows users to avoid </a:t>
            </a:r>
            <a:r>
              <a:rPr lang="en-US" sz="2200" dirty="0" smtClean="0">
                <a:effectLst/>
              </a:rPr>
              <a:t>them</a:t>
            </a:r>
          </a:p>
          <a:p>
            <a:pPr marL="871538" lvl="1" indent="-514350">
              <a:buFont typeface="+mj-lt"/>
              <a:buAutoNum type="alphaLcParenR"/>
            </a:pPr>
            <a:r>
              <a:rPr lang="en-US" sz="2200" dirty="0">
                <a:effectLst/>
              </a:rPr>
              <a:t>The banners developed with Flash and Java use raster graphics just like the traditional </a:t>
            </a:r>
            <a:r>
              <a:rPr lang="en-US" sz="2200" dirty="0" smtClean="0">
                <a:effectLst/>
              </a:rPr>
              <a:t>ones</a:t>
            </a:r>
          </a:p>
          <a:p>
            <a:pPr marL="357188" lvl="1" indent="0">
              <a:buNone/>
            </a:pPr>
            <a:endParaRPr lang="bg-BG" sz="1800" dirty="0">
              <a:effectLst/>
            </a:endParaRPr>
          </a:p>
          <a:p>
            <a:pPr marL="357188" lvl="1" indent="0">
              <a:buNone/>
            </a:pPr>
            <a:endParaRPr lang="bg-BG" sz="1800" dirty="0">
              <a:effectLst/>
            </a:endParaRPr>
          </a:p>
          <a:p>
            <a:pPr marL="871538" lvl="1" indent="-514350">
              <a:buFont typeface="+mj-lt"/>
              <a:buAutoNum type="alphaLcParenR"/>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381000" y="5257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49301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sz="2400" dirty="0" smtClean="0"/>
          </a:p>
          <a:p>
            <a:r>
              <a:rPr lang="en-US" dirty="0" smtClean="0"/>
              <a:t>Information</a:t>
            </a:r>
            <a:r>
              <a:rPr lang="bg-BG" dirty="0" smtClean="0"/>
              <a:t>:</a:t>
            </a:r>
            <a:r>
              <a:rPr lang="en-US" sz="2400" dirty="0"/>
              <a:t/>
            </a:r>
            <a:br>
              <a:rPr lang="en-US" sz="2400" dirty="0"/>
            </a:br>
            <a:r>
              <a:rPr lang="en-US" sz="2400" dirty="0" smtClean="0"/>
              <a:t>In </a:t>
            </a:r>
            <a:r>
              <a:rPr lang="en-US" sz="2400" dirty="0"/>
              <a:t>fact, the banners developed with Flash and Java use vector graphic which allows the developer to use animation effects even on small sized </a:t>
            </a:r>
            <a:r>
              <a:rPr lang="en-US" sz="2400" dirty="0" smtClean="0"/>
              <a:t>banners</a:t>
            </a:r>
            <a:r>
              <a:rPr lang="bg-BG" sz="2400" dirty="0" smtClean="0"/>
              <a:t>.</a:t>
            </a:r>
            <a:endParaRPr lang="bg-BG" sz="2400" dirty="0"/>
          </a:p>
          <a:p>
            <a:r>
              <a:rPr lang="en-US" sz="2400" dirty="0" smtClean="0"/>
              <a:t>Source:</a:t>
            </a:r>
            <a:endParaRPr lang="bg-BG" sz="2400" dirty="0"/>
          </a:p>
          <a:p>
            <a:pPr lvl="1"/>
            <a:r>
              <a:rPr lang="bg-BG" sz="2400" u="sng" dirty="0">
                <a:hlinkClick r:id="rId2"/>
              </a:rPr>
              <a:t>http://bg.wikipedia.org/wiki/%D0%A3%D0%B5%D0%B1_%D0%B1%D0%B0%D0%BD%D0%B5%D1%80</a:t>
            </a:r>
            <a:endParaRPr lang="bg-BG" sz="2400" dirty="0"/>
          </a:p>
          <a:p>
            <a:pPr lvl="1"/>
            <a:r>
              <a:rPr lang="bg-BG" sz="2400" u="sng" dirty="0">
                <a:hlinkClick r:id="rId3"/>
              </a:rPr>
              <a:t>http://en.wikipedia.org/wiki/Web_banner</a:t>
            </a:r>
            <a:endParaRPr lang="bg-BG" sz="2400" dirty="0"/>
          </a:p>
          <a:p>
            <a:pPr marL="0" indent="0">
              <a:buNone/>
            </a:pPr>
            <a:endParaRPr lang="bg-BG" sz="2400" dirty="0">
              <a:effectLst/>
            </a:endParaRPr>
          </a:p>
          <a:p>
            <a:pPr lvl="1"/>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1253554317"/>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endParaRPr lang="en-US" dirty="0" smtClean="0">
              <a:effectLst/>
            </a:endParaRPr>
          </a:p>
          <a:p>
            <a:r>
              <a:rPr lang="en-US" dirty="0" smtClean="0">
                <a:effectLst/>
              </a:rPr>
              <a:t>Which of the following is not classified as a content access software?</a:t>
            </a:r>
            <a:endParaRPr lang="en-US" sz="2400" dirty="0" smtClean="0"/>
          </a:p>
          <a:p>
            <a:pPr marL="871538" lvl="1" indent="-514350">
              <a:buFont typeface="+mj-lt"/>
              <a:buAutoNum type="alphaLcParenR"/>
            </a:pPr>
            <a:r>
              <a:rPr lang="en-US" sz="2400" dirty="0" smtClean="0"/>
              <a:t>Multimedia player</a:t>
            </a:r>
            <a:endParaRPr lang="bg-BG" sz="2400" dirty="0"/>
          </a:p>
          <a:p>
            <a:pPr marL="871538" lvl="1" indent="-514350">
              <a:buFont typeface="+mj-lt"/>
              <a:buAutoNum type="alphaLcParenR"/>
            </a:pPr>
            <a:r>
              <a:rPr lang="en-US" sz="2400" dirty="0"/>
              <a:t>Word </a:t>
            </a:r>
            <a:r>
              <a:rPr lang="en-US" sz="2400" dirty="0" smtClean="0"/>
              <a:t>processor</a:t>
            </a:r>
            <a:endParaRPr lang="bg-BG" sz="2400" dirty="0"/>
          </a:p>
          <a:p>
            <a:pPr marL="871538" lvl="1" indent="-514350">
              <a:buFont typeface="+mj-lt"/>
              <a:buAutoNum type="alphaLcParenR"/>
            </a:pPr>
            <a:r>
              <a:rPr lang="en-US" sz="2400" dirty="0" smtClean="0"/>
              <a:t>A Web browser</a:t>
            </a:r>
            <a:endParaRPr lang="bg-BG" sz="2400" dirty="0"/>
          </a:p>
          <a:p>
            <a:pPr marL="871538" lvl="1" indent="-514350">
              <a:buFont typeface="+mj-lt"/>
              <a:buAutoNum type="alphaLcParenR"/>
            </a:pPr>
            <a:r>
              <a:rPr lang="en-US" sz="2400" dirty="0" smtClean="0"/>
              <a:t>Hybrid editor and player</a:t>
            </a:r>
            <a:endParaRPr lang="bg-BG" sz="2400" dirty="0"/>
          </a:p>
          <a:p>
            <a:pPr marL="871538" lvl="1" indent="-514350">
              <a:buFont typeface="+mj-lt"/>
              <a:buAutoNum type="alphaLcParenR"/>
            </a:pPr>
            <a:r>
              <a:rPr lang="en-US" sz="2400" dirty="0" smtClean="0"/>
              <a:t>All are classified as software for access to content</a:t>
            </a:r>
            <a:endParaRPr lang="bg-BG" sz="2400" dirty="0"/>
          </a:p>
          <a:p>
            <a:pPr marL="871538" lvl="1" indent="-514350">
              <a:buFont typeface="+mj-lt"/>
              <a:buAutoNum type="alphaLcParenR"/>
            </a:pP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33400" y="3276600"/>
            <a:ext cx="533400" cy="45397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smtClean="0"/>
              <a:t>Development of scripts with JavaScript, a basic JavaScript structures, operators, objects, manipulation of the DOM tree</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ransition spd="slow">
    <p:wheel spokes="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en-US" sz="3000" dirty="0" smtClean="0"/>
              <a:t>The questions from this section on the compendium shall cover the following areas</a:t>
            </a:r>
            <a:r>
              <a:rPr lang="bg-BG" sz="3000" dirty="0" smtClean="0"/>
              <a:t>:</a:t>
            </a:r>
          </a:p>
          <a:p>
            <a:pPr lvl="1"/>
            <a:r>
              <a:rPr lang="en-US" sz="2800" dirty="0" smtClean="0"/>
              <a:t>Scripting languages for programming the Web: JavaScript, Perl, VBScript. General information about JavaScript. Data types. Variables. Assignment operator. Operations and expressions. A conditional operator. Cycle operators. Functions in JavaScript. Objects in JavaScript. Arrays. Date Math Classes. Objects document, window, navigator. Events in JavaScript. The DOM object model and manipulation with JavaScript.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1409001782"/>
      </p:ext>
    </p:extLst>
  </p:cSld>
  <p:clrMapOvr>
    <a:masterClrMapping/>
  </p:clrMapOvr>
  <p:transition spd="slow">
    <p:wheel spokes="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is NOT true about JavaScript?</a:t>
            </a:r>
            <a:r>
              <a:rPr lang="bg-BG" dirty="0" smtClean="0">
                <a:effectLst/>
              </a:rPr>
              <a:t>?</a:t>
            </a:r>
            <a:endParaRPr lang="en-US" dirty="0" smtClean="0"/>
          </a:p>
          <a:p>
            <a:pPr marL="871538" lvl="1" indent="-514350">
              <a:buFont typeface="+mj-lt"/>
              <a:buAutoNum type="alphaLcParenR"/>
            </a:pPr>
            <a:r>
              <a:rPr lang="en-US" sz="2400" dirty="0"/>
              <a:t>Its syntax was influenced by </a:t>
            </a:r>
            <a:r>
              <a:rPr lang="en-US" sz="2400" dirty="0" smtClean="0"/>
              <a:t>C#</a:t>
            </a:r>
            <a:endParaRPr lang="bg-BG" sz="2400" dirty="0"/>
          </a:p>
          <a:p>
            <a:pPr marL="871538" lvl="1" indent="-514350">
              <a:buFont typeface="+mj-lt"/>
              <a:buAutoNum type="alphaLcParenR"/>
            </a:pPr>
            <a:r>
              <a:rPr lang="en-US" sz="2400" dirty="0"/>
              <a:t>JavaScript has dynamic typing and first-class </a:t>
            </a:r>
            <a:r>
              <a:rPr lang="en-US" sz="2400" dirty="0" smtClean="0"/>
              <a:t>functions</a:t>
            </a:r>
          </a:p>
          <a:p>
            <a:pPr marL="871538" lvl="1" indent="-514350">
              <a:buFont typeface="+mj-lt"/>
              <a:buAutoNum type="alphaLcParenR"/>
            </a:pPr>
            <a:r>
              <a:rPr lang="en-US" sz="2400" dirty="0"/>
              <a:t>Variables in JavaScript are declared with the keyword “</a:t>
            </a:r>
            <a:r>
              <a:rPr lang="en-US" sz="2400" dirty="0" err="1" smtClean="0"/>
              <a:t>var</a:t>
            </a:r>
            <a:r>
              <a:rPr lang="en-US" sz="2400" dirty="0" smtClean="0"/>
              <a:t>”</a:t>
            </a:r>
          </a:p>
          <a:p>
            <a:pPr marL="871538" lvl="1" indent="-514350">
              <a:buFont typeface="+mj-lt"/>
              <a:buAutoNum type="alphaLcParenR"/>
            </a:pPr>
            <a:r>
              <a:rPr lang="en-US" sz="2400" dirty="0"/>
              <a:t>It was developed my Microsoft Corporation while battling Netscape over the </a:t>
            </a:r>
            <a:r>
              <a:rPr lang="en-US" sz="2400" dirty="0" smtClean="0"/>
              <a:t>Internet</a:t>
            </a:r>
          </a:p>
          <a:p>
            <a:pPr marL="871538" lvl="1" indent="-514350">
              <a:buFont typeface="+mj-lt"/>
              <a:buAutoNum type="alphaLcParenR"/>
            </a:pPr>
            <a:r>
              <a:rPr lang="en-US" sz="2400" dirty="0"/>
              <a:t>The first official name of the language was </a:t>
            </a:r>
            <a:r>
              <a:rPr lang="en-US" sz="2400" dirty="0" err="1" smtClean="0"/>
              <a:t>LiveScript</a:t>
            </a:r>
            <a:endParaRPr lang="bg-BG" sz="2400" dirty="0"/>
          </a:p>
          <a:p>
            <a:pPr marL="357188" lvl="1" indent="0">
              <a:buNone/>
            </a:pPr>
            <a:endParaRPr lang="bg-BG" sz="1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381000" y="3581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191535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Information</a:t>
            </a:r>
            <a:r>
              <a:rPr lang="bg-BG" dirty="0" smtClean="0"/>
              <a:t>:</a:t>
            </a:r>
            <a:r>
              <a:rPr lang="en-US" sz="2400" dirty="0"/>
              <a:t/>
            </a:r>
            <a:br>
              <a:rPr lang="en-US" sz="2400" dirty="0"/>
            </a:br>
            <a:r>
              <a:rPr lang="en-US" sz="2400" dirty="0" smtClean="0">
                <a:effectLst/>
              </a:rPr>
              <a:t>In </a:t>
            </a:r>
            <a:r>
              <a:rPr lang="en-US" sz="2400" dirty="0">
                <a:effectLst/>
              </a:rPr>
              <a:t>fact, it was the other way around. Netscape developed JavaScript as a lightweight interpreted language that would complement Java by appealing to the nonprofessional </a:t>
            </a:r>
            <a:r>
              <a:rPr lang="en-US" sz="2400" dirty="0" smtClean="0">
                <a:effectLst/>
              </a:rPr>
              <a:t>programmers</a:t>
            </a:r>
            <a:r>
              <a:rPr lang="bg-BG" sz="2400" dirty="0" smtClean="0">
                <a:effectLst/>
              </a:rPr>
              <a:t>.</a:t>
            </a:r>
            <a:endParaRPr lang="bg-BG" sz="2400" dirty="0">
              <a:effectLst/>
            </a:endParaRPr>
          </a:p>
          <a:p>
            <a:r>
              <a:rPr lang="en-US" sz="2400" dirty="0" smtClean="0">
                <a:effectLst/>
              </a:rPr>
              <a:t>Source:</a:t>
            </a:r>
            <a:endParaRPr lang="bg-BG" sz="2400" dirty="0">
              <a:effectLst/>
            </a:endParaRPr>
          </a:p>
          <a:p>
            <a:pPr lvl="1"/>
            <a:r>
              <a:rPr lang="en-US" sz="2400" u="sng" dirty="0">
                <a:effectLst/>
                <a:hlinkClick r:id="rId2"/>
              </a:rPr>
              <a:t>http</a:t>
            </a:r>
            <a:r>
              <a:rPr lang="bg-BG" sz="2400" u="sng" dirty="0">
                <a:effectLst/>
                <a:hlinkClick r:id="rId2"/>
              </a:rPr>
              <a:t>://</a:t>
            </a:r>
            <a:r>
              <a:rPr lang="en-US" sz="2400" u="sng" dirty="0">
                <a:effectLst/>
                <a:hlinkClick r:id="rId2"/>
              </a:rPr>
              <a:t>en</a:t>
            </a:r>
            <a:r>
              <a:rPr lang="bg-BG" sz="2400" u="sng" dirty="0">
                <a:effectLst/>
                <a:hlinkClick r:id="rId2"/>
              </a:rPr>
              <a:t>.</a:t>
            </a:r>
            <a:r>
              <a:rPr lang="en-US" sz="2400" u="sng" dirty="0" err="1">
                <a:effectLst/>
                <a:hlinkClick r:id="rId2"/>
              </a:rPr>
              <a:t>wikipedia</a:t>
            </a:r>
            <a:r>
              <a:rPr lang="bg-BG" sz="2400" u="sng" dirty="0">
                <a:effectLst/>
                <a:hlinkClick r:id="rId2"/>
              </a:rPr>
              <a:t>.</a:t>
            </a:r>
            <a:r>
              <a:rPr lang="en-US" sz="2400" u="sng" dirty="0">
                <a:effectLst/>
                <a:hlinkClick r:id="rId2"/>
              </a:rPr>
              <a:t>org</a:t>
            </a:r>
            <a:r>
              <a:rPr lang="bg-BG" sz="2400" u="sng" dirty="0">
                <a:effectLst/>
                <a:hlinkClick r:id="rId2"/>
              </a:rPr>
              <a:t>/</a:t>
            </a:r>
            <a:r>
              <a:rPr lang="en-US" sz="2400" u="sng" dirty="0">
                <a:effectLst/>
                <a:hlinkClick r:id="rId2"/>
              </a:rPr>
              <a:t>wiki</a:t>
            </a:r>
            <a:r>
              <a:rPr lang="bg-BG" sz="2400" u="sng" dirty="0">
                <a:effectLst/>
                <a:hlinkClick r:id="rId2"/>
              </a:rPr>
              <a:t>/</a:t>
            </a:r>
            <a:r>
              <a:rPr lang="en-US" sz="2400" u="sng" dirty="0">
                <a:effectLst/>
                <a:hlinkClick r:id="rId2"/>
              </a:rPr>
              <a:t>JavaScript</a:t>
            </a:r>
            <a:endParaRPr lang="bg-BG" sz="2400" dirty="0">
              <a:effectLst/>
            </a:endParaRPr>
          </a:p>
          <a:p>
            <a:pPr lvl="1"/>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val="3269498487"/>
      </p:ext>
    </p:extLst>
  </p:cSld>
  <p:clrMapOvr>
    <a:masterClrMapping/>
  </p:clrMapOvr>
  <p:transition spd="slow">
    <p:wheel spokes="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en-US" sz="3600" dirty="0" err="1" smtClean="0"/>
              <a:t>Telerik</a:t>
            </a:r>
            <a:r>
              <a:rPr lang="en-US" sz="3600" dirty="0" smtClean="0"/>
              <a:t> Academy for high school students</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Any Questions ?</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
        <p:nvSpPr>
          <p:cNvPr id="2" name="Rectangle 1"/>
          <p:cNvSpPr/>
          <p:nvPr/>
        </p:nvSpPr>
        <p:spPr>
          <a:xfrm>
            <a:off x="2172055" y="4175346"/>
            <a:ext cx="4572000" cy="861774"/>
          </a:xfrm>
          <a:prstGeom prst="rect">
            <a:avLst/>
          </a:prstGeom>
        </p:spPr>
        <p:txBody>
          <a:bodyPr>
            <a:spAutoFit/>
          </a:bodyPr>
          <a:lstStyle/>
          <a:p>
            <a:r>
              <a:rPr lang="en-US" dirty="0" smtClean="0">
                <a:solidFill>
                  <a:srgbClr val="00B050"/>
                </a:solidFill>
              </a:rPr>
              <a:t>Like you need more :D :D:D</a:t>
            </a:r>
            <a:endParaRPr lang="en-US" dirty="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695598137"/>
      </p:ext>
    </p:extLst>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Information</a:t>
            </a:r>
            <a:r>
              <a:rPr lang="bg-BG" dirty="0" smtClean="0"/>
              <a:t>:</a:t>
            </a:r>
            <a:r>
              <a:rPr lang="bg-BG" sz="2400" dirty="0" smtClean="0"/>
              <a:t/>
            </a:r>
            <a:br>
              <a:rPr lang="bg-BG" sz="2400" dirty="0" smtClean="0"/>
            </a:br>
            <a:r>
              <a:rPr lang="en-US" sz="2400" dirty="0" smtClean="0"/>
              <a:t>Content access software is electronic media software which includes: Media Player, Web browser, hybrid editor and player (presentation program). On the other hand, the text working Editor is classified as software for the information worker.</a:t>
            </a:r>
            <a:endParaRPr lang="bg-BG" sz="2400" dirty="0"/>
          </a:p>
          <a:p>
            <a:r>
              <a:rPr lang="en-US" sz="2400" dirty="0" smtClean="0"/>
              <a:t>Source:</a:t>
            </a:r>
          </a:p>
          <a:p>
            <a:pPr lvl="1"/>
            <a:r>
              <a:rPr lang="en-US" sz="2200" u="sng" dirty="0" smtClean="0">
                <a:hlinkClick r:id="rId2"/>
              </a:rPr>
              <a:t>http</a:t>
            </a:r>
            <a:r>
              <a:rPr lang="en-US" sz="2200" u="sng" dirty="0">
                <a:hlinkClick r:id="rId2"/>
              </a:rPr>
              <a:t>://en.wikipedia.org/wiki/Application_software#Application_software_classification</a:t>
            </a:r>
            <a:endParaRPr lang="en-US" sz="2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val="1780859210"/>
      </p:ext>
    </p:extLst>
  </p:cSld>
  <p:clrMapOvr>
    <a:masterClrMapping/>
  </p:clrMapOvr>
  <p:transition spd="slow">
    <p:wheel spokes="1"/>
  </p:transition>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Common.CheckBoxUnchecked" Revision="1" Stencil="System.Storyboarding.Common" StencilVersion="0.1"/>
</Control>
</file>

<file path=customXml/itemProps1.xml><?xml version="1.0" encoding="utf-8"?>
<ds:datastoreItem xmlns:ds="http://schemas.openxmlformats.org/officeDocument/2006/customXml" ds:itemID="{850C8780-643F-4313-829F-39090EB34E9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Deluxe</Template>
  <TotalTime>5657</TotalTime>
  <Words>2767</Words>
  <Application>Microsoft Office PowerPoint</Application>
  <PresentationFormat>On-screen Show (4:3)</PresentationFormat>
  <Paragraphs>506</Paragraphs>
  <Slides>84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Cambria</vt:lpstr>
      <vt:lpstr>Consolas</vt:lpstr>
      <vt:lpstr>Corbel</vt:lpstr>
      <vt:lpstr>Segoe UI</vt:lpstr>
      <vt:lpstr>Wingdings 2</vt:lpstr>
      <vt:lpstr>Telerik Academy</vt:lpstr>
      <vt:lpstr>Training information technology test</vt:lpstr>
      <vt:lpstr>Computer systems</vt:lpstr>
      <vt:lpstr>Computer systems (hardware)</vt:lpstr>
      <vt:lpstr>Question</vt:lpstr>
      <vt:lpstr>Answer</vt:lpstr>
      <vt:lpstr>Software systems</vt:lpstr>
      <vt:lpstr>Computer programs (software)</vt:lpstr>
      <vt:lpstr>Question</vt:lpstr>
      <vt:lpstr>Answer</vt:lpstr>
      <vt:lpstr>Work with computer systems and programs</vt:lpstr>
      <vt:lpstr>Work with computer programs</vt:lpstr>
      <vt:lpstr>Question</vt:lpstr>
      <vt:lpstr>Answer</vt:lpstr>
      <vt:lpstr>Data and notations</vt:lpstr>
      <vt:lpstr>Data transfer. Notations</vt:lpstr>
      <vt:lpstr>Question</vt:lpstr>
      <vt:lpstr>Answer</vt:lpstr>
      <vt:lpstr>Operating systems</vt:lpstr>
      <vt:lpstr>Operating systems</vt:lpstr>
      <vt:lpstr>Question</vt:lpstr>
      <vt:lpstr>Answer</vt:lpstr>
      <vt:lpstr>Software engineering</vt:lpstr>
      <vt:lpstr>Software engineering</vt:lpstr>
      <vt:lpstr>Question</vt:lpstr>
      <vt:lpstr>Answer</vt:lpstr>
      <vt:lpstr>Data compression</vt:lpstr>
      <vt:lpstr>Data compression</vt:lpstr>
      <vt:lpstr>Question</vt:lpstr>
      <vt:lpstr>Answer</vt:lpstr>
      <vt:lpstr>Word Processing</vt:lpstr>
      <vt:lpstr>Word Processing</vt:lpstr>
      <vt:lpstr>Word processing (2)</vt:lpstr>
      <vt:lpstr>Question</vt:lpstr>
      <vt:lpstr>Answer</vt:lpstr>
      <vt:lpstr>Computer graphics</vt:lpstr>
      <vt:lpstr>Computer graphics</vt:lpstr>
      <vt:lpstr>Question</vt:lpstr>
      <vt:lpstr>Answer</vt:lpstr>
      <vt:lpstr>Databases</vt:lpstr>
      <vt:lpstr>Databases</vt:lpstr>
      <vt:lpstr>Question</vt:lpstr>
      <vt:lpstr>Answer</vt:lpstr>
      <vt:lpstr>Information systems</vt:lpstr>
      <vt:lpstr>Information systems</vt:lpstr>
      <vt:lpstr>Question</vt:lpstr>
      <vt:lpstr>Answer</vt:lpstr>
      <vt:lpstr>Security and protection of information</vt:lpstr>
      <vt:lpstr>Security and protection of information</vt:lpstr>
      <vt:lpstr>Question</vt:lpstr>
      <vt:lpstr>Answer</vt:lpstr>
      <vt:lpstr>Presentation systems</vt:lpstr>
      <vt:lpstr>Presentation systems</vt:lpstr>
      <vt:lpstr>Question</vt:lpstr>
      <vt:lpstr>Answer</vt:lpstr>
      <vt:lpstr>Multimedia</vt:lpstr>
      <vt:lpstr>Multimedia</vt:lpstr>
      <vt:lpstr>Question</vt:lpstr>
      <vt:lpstr>Answer</vt:lpstr>
      <vt:lpstr>Computer networks</vt:lpstr>
      <vt:lpstr>Computer networks</vt:lpstr>
      <vt:lpstr>Question</vt:lpstr>
      <vt:lpstr>Answer</vt:lpstr>
      <vt:lpstr>A device on the Internet</vt:lpstr>
      <vt:lpstr>A device on the Internet</vt:lpstr>
      <vt:lpstr>Question</vt:lpstr>
      <vt:lpstr>Answer</vt:lpstr>
      <vt:lpstr>Electronic communication</vt:lpstr>
      <vt:lpstr>Electronic communication</vt:lpstr>
      <vt:lpstr>Question</vt:lpstr>
      <vt:lpstr>Answer</vt:lpstr>
      <vt:lpstr>World Wide Web (WWW)</vt:lpstr>
      <vt:lpstr>World Wide Web (WWW)</vt:lpstr>
      <vt:lpstr>Question</vt:lpstr>
      <vt:lpstr>Answer</vt:lpstr>
      <vt:lpstr>Web design, HTML, CSS</vt:lpstr>
      <vt:lpstr>Web design, HTML, CSS</vt:lpstr>
      <vt:lpstr>Web design, HTML, CSS (2)</vt:lpstr>
      <vt:lpstr>Question</vt:lpstr>
      <vt:lpstr>Answer</vt:lpstr>
      <vt:lpstr>JavaScript</vt:lpstr>
      <vt:lpstr>JavaScript</vt:lpstr>
      <vt:lpstr>Question</vt:lpstr>
      <vt:lpstr>Answer</vt:lpstr>
      <vt:lpstr>Telerik Academy for high school students</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Lazar Toshkin</cp:lastModifiedBy>
  <cp:revision>592</cp:revision>
  <dcterms:created xsi:type="dcterms:W3CDTF">2007-12-08T16:03:35Z</dcterms:created>
  <dcterms:modified xsi:type="dcterms:W3CDTF">2013-11-26T21:44:13Z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